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orsiva" panose="020B0604020202020204" charset="0"/>
      <p:regular r:id="rId27"/>
      <p:bold r:id="rId28"/>
      <p:italic r:id="rId29"/>
      <p:boldItalic r:id="rId30"/>
    </p:embeddedFont>
    <p:embeddedFont>
      <p:font typeface="Roboto" panose="020B060402020202020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
      <p:font typeface="Impact" panose="020B0806030902050204" pitchFamily="34" charset="0"/>
      <p:regular r:id="rId43"/>
    </p:embeddedFont>
    <p:embeddedFont>
      <p:font typeface="Calibri" panose="020F0502020204030204" pitchFamily="34" charset="0"/>
      <p:regular r:id="rId44"/>
      <p:bold r:id="rId45"/>
      <p:italic r:id="rId46"/>
      <p:boldItalic r:id="rId47"/>
    </p:embeddedFont>
    <p:embeddedFont>
      <p:font typeface="Pacifico"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1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4454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ropbox.com/sh/wpr0h64ndn3u9o3/AAB2YlmuHOMX4nABjwYS2uGIa?dl=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2cb904da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2cb904da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Smaller graph - smallest amounts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2cb904da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2cb904da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Smaller graph - smallest amounts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2d19689df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2d19689d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isn’t super important but it’s interesting! Comparison of borrowing, lending and doc del requests based on student FTE for overall college. Not all respondents answered all questions, but there still seems to be a relationship between enrollment and number of requests.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2da2786c6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2da2786c6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37b3e01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37b3e01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last questions we asked was:</a:t>
            </a:r>
            <a:endParaRPr/>
          </a:p>
          <a:p>
            <a:pPr marL="0" lvl="0" indent="0" algn="l" rtl="0">
              <a:spcBef>
                <a:spcPts val="0"/>
              </a:spcBef>
              <a:spcAft>
                <a:spcPts val="0"/>
              </a:spcAft>
              <a:buNone/>
            </a:pPr>
            <a:endParaRPr/>
          </a:p>
          <a:p>
            <a:pPr marL="0" lvl="0" indent="0" algn="l" rtl="0">
              <a:spcBef>
                <a:spcPts val="0"/>
              </a:spcBef>
              <a:spcAft>
                <a:spcPts val="0"/>
              </a:spcAft>
              <a:buNone/>
            </a:pPr>
            <a:r>
              <a:rPr lang="en"/>
              <a:t>Please tell us what programs you use to create training materials….but maybe we could take a step back and review what types of training there are.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a4734ad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2a4734ad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various methods of training managers can employ. And each method comes with pluses and minuses. Here are just a few EMPLOYED at NAZARETH COLLEGE</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arenR"/>
            </a:pPr>
            <a:r>
              <a:rPr lang="en"/>
              <a:t>Group - </a:t>
            </a:r>
            <a:endParaRPr/>
          </a:p>
          <a:p>
            <a:pPr marL="914400" lvl="1" indent="-298450" algn="l" rtl="0">
              <a:spcBef>
                <a:spcPts val="0"/>
              </a:spcBef>
              <a:spcAft>
                <a:spcPts val="0"/>
              </a:spcAft>
              <a:buSzPts val="1100"/>
              <a:buAutoNum type="alphaLcParenR"/>
            </a:pPr>
            <a:r>
              <a:rPr lang="en"/>
              <a:t>PLUS: </a:t>
            </a:r>
            <a:endParaRPr/>
          </a:p>
          <a:p>
            <a:pPr marL="1371600" lvl="2" indent="-298450" algn="l" rtl="0">
              <a:spcBef>
                <a:spcPts val="0"/>
              </a:spcBef>
              <a:spcAft>
                <a:spcPts val="0"/>
              </a:spcAft>
              <a:buSzPts val="1100"/>
              <a:buAutoNum type="romanLcParenR"/>
            </a:pPr>
            <a:r>
              <a:rPr lang="en"/>
              <a:t>This is a good method to use when you have a large number of employees you need to get up to speed quickly on the basics - policies, procedures for employees in your library, a library tour perhaps? </a:t>
            </a:r>
            <a:endParaRPr/>
          </a:p>
          <a:p>
            <a:pPr marL="1371600" lvl="2" indent="-298450" algn="l" rtl="0">
              <a:spcBef>
                <a:spcPts val="0"/>
              </a:spcBef>
              <a:spcAft>
                <a:spcPts val="0"/>
              </a:spcAft>
              <a:buSzPts val="1100"/>
              <a:buAutoNum type="romanLcParenR"/>
            </a:pPr>
            <a:r>
              <a:rPr lang="en"/>
              <a:t>Everyone gets the same message. </a:t>
            </a:r>
            <a:endParaRPr/>
          </a:p>
          <a:p>
            <a:pPr marL="914400" lvl="1" indent="-298450" algn="l" rtl="0">
              <a:spcBef>
                <a:spcPts val="0"/>
              </a:spcBef>
              <a:spcAft>
                <a:spcPts val="0"/>
              </a:spcAft>
              <a:buSzPts val="1100"/>
              <a:buAutoNum type="alphaLcParenR"/>
            </a:pPr>
            <a:r>
              <a:rPr lang="en"/>
              <a:t>MINUS: </a:t>
            </a:r>
            <a:endParaRPr/>
          </a:p>
          <a:p>
            <a:pPr marL="1371600" lvl="2" indent="-298450" algn="l" rtl="0">
              <a:spcBef>
                <a:spcPts val="0"/>
              </a:spcBef>
              <a:spcAft>
                <a:spcPts val="0"/>
              </a:spcAft>
              <a:buSzPts val="1100"/>
              <a:buAutoNum type="romanLcParenR"/>
            </a:pPr>
            <a:r>
              <a:rPr lang="en"/>
              <a:t>Students or employees can get information overload if sessions are too long. </a:t>
            </a:r>
            <a:endParaRPr/>
          </a:p>
          <a:p>
            <a:pPr marL="1371600" lvl="2" indent="-298450" algn="l" rtl="0">
              <a:spcBef>
                <a:spcPts val="0"/>
              </a:spcBef>
              <a:spcAft>
                <a:spcPts val="0"/>
              </a:spcAft>
              <a:buSzPts val="1100"/>
              <a:buAutoNum type="romanLcParenR"/>
            </a:pPr>
            <a:r>
              <a:rPr lang="en"/>
              <a:t>Some of your employees and the details may get lost in the training session and/or not want to ask questions in a big group setting.</a:t>
            </a:r>
            <a:endParaRPr/>
          </a:p>
          <a:p>
            <a:pPr marL="457200" lvl="0" indent="-298450" algn="l" rtl="0">
              <a:spcBef>
                <a:spcPts val="0"/>
              </a:spcBef>
              <a:spcAft>
                <a:spcPts val="0"/>
              </a:spcAft>
              <a:buSzPts val="1100"/>
              <a:buAutoNum type="arabicParenR"/>
            </a:pPr>
            <a:r>
              <a:rPr lang="en"/>
              <a:t>One-on-One</a:t>
            </a:r>
            <a:endParaRPr/>
          </a:p>
          <a:p>
            <a:pPr marL="914400" lvl="1" indent="-298450" algn="l" rtl="0">
              <a:spcBef>
                <a:spcPts val="0"/>
              </a:spcBef>
              <a:spcAft>
                <a:spcPts val="0"/>
              </a:spcAft>
              <a:buSzPts val="1100"/>
              <a:buAutoNum type="alphaLcParenR"/>
            </a:pPr>
            <a:r>
              <a:rPr lang="en"/>
              <a:t>PLUS:   </a:t>
            </a:r>
            <a:endParaRPr/>
          </a:p>
          <a:p>
            <a:pPr marL="1371600" lvl="2" indent="-298450" algn="l" rtl="0">
              <a:spcBef>
                <a:spcPts val="0"/>
              </a:spcBef>
              <a:spcAft>
                <a:spcPts val="0"/>
              </a:spcAft>
              <a:buSzPts val="1100"/>
              <a:buAutoNum type="romanLcParenR"/>
            </a:pPr>
            <a:r>
              <a:rPr lang="en"/>
              <a:t>Individualized instruction</a:t>
            </a:r>
            <a:endParaRPr/>
          </a:p>
          <a:p>
            <a:pPr marL="1371600" lvl="2" indent="-298450" algn="l" rtl="0">
              <a:spcBef>
                <a:spcPts val="0"/>
              </a:spcBef>
              <a:spcAft>
                <a:spcPts val="0"/>
              </a:spcAft>
              <a:buSzPts val="1100"/>
              <a:buAutoNum type="romanLcParenR"/>
            </a:pPr>
            <a:r>
              <a:rPr lang="en"/>
              <a:t>Hands-on</a:t>
            </a:r>
            <a:endParaRPr/>
          </a:p>
          <a:p>
            <a:pPr marL="1371600" lvl="2" indent="-298450" algn="l" rtl="0">
              <a:spcBef>
                <a:spcPts val="0"/>
              </a:spcBef>
              <a:spcAft>
                <a:spcPts val="0"/>
              </a:spcAft>
              <a:buSzPts val="1100"/>
              <a:buAutoNum type="romanLcParenR"/>
            </a:pPr>
            <a:r>
              <a:rPr lang="en"/>
              <a:t>Ability to performance check and correct</a:t>
            </a:r>
            <a:endParaRPr/>
          </a:p>
          <a:p>
            <a:pPr marL="914400" lvl="1" indent="-298450" algn="l" rtl="0">
              <a:spcBef>
                <a:spcPts val="0"/>
              </a:spcBef>
              <a:spcAft>
                <a:spcPts val="0"/>
              </a:spcAft>
              <a:buSzPts val="1100"/>
              <a:buAutoNum type="alphaLcParenR"/>
            </a:pPr>
            <a:r>
              <a:rPr lang="en"/>
              <a:t>MINUS: </a:t>
            </a:r>
            <a:endParaRPr/>
          </a:p>
          <a:p>
            <a:pPr marL="1371600" lvl="2" indent="-298450" algn="l" rtl="0">
              <a:spcBef>
                <a:spcPts val="0"/>
              </a:spcBef>
              <a:spcAft>
                <a:spcPts val="0"/>
              </a:spcAft>
              <a:buSzPts val="1100"/>
              <a:buAutoNum type="romanLcParenR"/>
            </a:pPr>
            <a:r>
              <a:rPr lang="en"/>
              <a:t>If you have a number of employees you are training this way, you ‘ll need a way to track who was taught what task.</a:t>
            </a:r>
            <a:endParaRPr/>
          </a:p>
          <a:p>
            <a:pPr marL="1371600" lvl="2" indent="-298450" algn="l" rtl="0">
              <a:spcBef>
                <a:spcPts val="0"/>
              </a:spcBef>
              <a:spcAft>
                <a:spcPts val="0"/>
              </a:spcAft>
              <a:buSzPts val="1100"/>
              <a:buAutoNum type="romanLcParenR"/>
            </a:pPr>
            <a:r>
              <a:rPr lang="en"/>
              <a:t>Takes a lot of time</a:t>
            </a:r>
            <a:endParaRPr/>
          </a:p>
          <a:p>
            <a:pPr marL="457200" lvl="0" indent="-298450" algn="l" rtl="0">
              <a:spcBef>
                <a:spcPts val="0"/>
              </a:spcBef>
              <a:spcAft>
                <a:spcPts val="0"/>
              </a:spcAft>
              <a:buSzPts val="1100"/>
              <a:buAutoNum type="arabicParenR"/>
            </a:pPr>
            <a:r>
              <a:rPr lang="en"/>
              <a:t>Learning Management System - Blackboard, Moodle, Canvas AND LibGuides</a:t>
            </a:r>
            <a:endParaRPr/>
          </a:p>
          <a:p>
            <a:pPr marL="914400" lvl="0" indent="0" algn="l" rtl="0">
              <a:spcBef>
                <a:spcPts val="0"/>
              </a:spcBef>
              <a:spcAft>
                <a:spcPts val="0"/>
              </a:spcAft>
              <a:buNone/>
            </a:pPr>
            <a:r>
              <a:rPr lang="en"/>
              <a:t>Both are used in similar manners and both have like pluses and minues</a:t>
            </a:r>
            <a:endParaRPr/>
          </a:p>
          <a:p>
            <a:pPr marL="914400" lvl="1" indent="-298450" algn="l" rtl="0">
              <a:spcBef>
                <a:spcPts val="0"/>
              </a:spcBef>
              <a:spcAft>
                <a:spcPts val="0"/>
              </a:spcAft>
              <a:buSzPts val="1100"/>
              <a:buAutoNum type="alphaLcParenR"/>
            </a:pPr>
            <a:r>
              <a:rPr lang="en"/>
              <a:t>PLUS: </a:t>
            </a:r>
            <a:endParaRPr/>
          </a:p>
          <a:p>
            <a:pPr marL="1371600" lvl="2" indent="-298450" algn="l" rtl="0">
              <a:spcBef>
                <a:spcPts val="0"/>
              </a:spcBef>
              <a:spcAft>
                <a:spcPts val="0"/>
              </a:spcAft>
              <a:buSzPts val="1100"/>
              <a:buAutoNum type="romanLcParenR"/>
            </a:pPr>
            <a:r>
              <a:rPr lang="en"/>
              <a:t>Same message</a:t>
            </a:r>
            <a:endParaRPr/>
          </a:p>
          <a:p>
            <a:pPr marL="1371600" lvl="2" indent="-298450" algn="l" rtl="0">
              <a:spcBef>
                <a:spcPts val="0"/>
              </a:spcBef>
              <a:spcAft>
                <a:spcPts val="0"/>
              </a:spcAft>
              <a:buSzPts val="1100"/>
              <a:buAutoNum type="romanLcParenR"/>
            </a:pPr>
            <a:r>
              <a:rPr lang="en"/>
              <a:t>Employees can work their way through it</a:t>
            </a:r>
            <a:endParaRPr/>
          </a:p>
          <a:p>
            <a:pPr marL="1371600" lvl="2" indent="-298450" algn="l" rtl="0">
              <a:spcBef>
                <a:spcPts val="0"/>
              </a:spcBef>
              <a:spcAft>
                <a:spcPts val="0"/>
              </a:spcAft>
              <a:buSzPts val="1100"/>
              <a:buAutoNum type="romanLcParenR"/>
            </a:pPr>
            <a:r>
              <a:rPr lang="en"/>
              <a:t>Ability to hyperlink to other documents and pages</a:t>
            </a:r>
            <a:endParaRPr/>
          </a:p>
          <a:p>
            <a:pPr marL="914400" lvl="1" indent="-298450" algn="l" rtl="0">
              <a:spcBef>
                <a:spcPts val="0"/>
              </a:spcBef>
              <a:spcAft>
                <a:spcPts val="0"/>
              </a:spcAft>
              <a:buSzPts val="1100"/>
              <a:buAutoNum type="alphaLcParenR"/>
            </a:pPr>
            <a:r>
              <a:rPr lang="en"/>
              <a:t>MINUS:</a:t>
            </a:r>
            <a:endParaRPr/>
          </a:p>
          <a:p>
            <a:pPr marL="1371600" lvl="2" indent="-298450" algn="l" rtl="0">
              <a:spcBef>
                <a:spcPts val="0"/>
              </a:spcBef>
              <a:spcAft>
                <a:spcPts val="0"/>
              </a:spcAft>
              <a:buSzPts val="1100"/>
              <a:buAutoNum type="romanLcParenR"/>
            </a:pPr>
            <a:r>
              <a:rPr lang="en"/>
              <a:t>Less Personal - face to face lacking</a:t>
            </a:r>
            <a:endParaRPr/>
          </a:p>
          <a:p>
            <a:pPr marL="1371600" lvl="2" indent="-298450" algn="l" rtl="0">
              <a:spcBef>
                <a:spcPts val="0"/>
              </a:spcBef>
              <a:spcAft>
                <a:spcPts val="0"/>
              </a:spcAft>
              <a:buSzPts val="1100"/>
              <a:buAutoNum type="romanLcParenR"/>
            </a:pPr>
            <a:r>
              <a:rPr lang="en"/>
              <a:t>If tasked based - is it really the employee being trained  doing the work?</a:t>
            </a:r>
            <a:endParaRPr/>
          </a:p>
          <a:p>
            <a:pPr marL="457200" marR="0" lvl="0" indent="0" algn="l" rtl="0">
              <a:lnSpc>
                <a:spcPct val="100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2da2786c6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2da2786c6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Peer-to-Peer</a:t>
            </a:r>
            <a:endParaRPr/>
          </a:p>
          <a:p>
            <a:pPr marL="457200" lvl="0" indent="-298450" algn="l" rtl="0">
              <a:spcBef>
                <a:spcPts val="0"/>
              </a:spcBef>
              <a:spcAft>
                <a:spcPts val="0"/>
              </a:spcAft>
              <a:buSzPts val="1100"/>
              <a:buAutoNum type="alphaLcParenR"/>
            </a:pPr>
            <a:r>
              <a:rPr lang="en"/>
              <a:t>PLUS:</a:t>
            </a:r>
            <a:endParaRPr/>
          </a:p>
          <a:p>
            <a:pPr marL="914400" lvl="1" indent="-298450" algn="l" rtl="0">
              <a:spcBef>
                <a:spcPts val="0"/>
              </a:spcBef>
              <a:spcAft>
                <a:spcPts val="0"/>
              </a:spcAft>
              <a:buSzPts val="1100"/>
              <a:buAutoNum type="romanLcPeriod"/>
            </a:pPr>
            <a:r>
              <a:rPr lang="en"/>
              <a:t>Learning can be taught by more experienced student employee</a:t>
            </a:r>
            <a:endParaRPr/>
          </a:p>
          <a:p>
            <a:pPr marL="914400" lvl="1" indent="-298450" algn="l" rtl="0">
              <a:spcBef>
                <a:spcPts val="0"/>
              </a:spcBef>
              <a:spcAft>
                <a:spcPts val="0"/>
              </a:spcAft>
              <a:buSzPts val="1100"/>
              <a:buAutoNum type="romanLcPeriod"/>
            </a:pPr>
            <a:r>
              <a:rPr lang="en"/>
              <a:t>New student can relate to older student - the “I  know where you’re coming from’ </a:t>
            </a:r>
            <a:endParaRPr/>
          </a:p>
          <a:p>
            <a:pPr marL="914400" lvl="1" indent="-298450" algn="l" rtl="0">
              <a:spcBef>
                <a:spcPts val="0"/>
              </a:spcBef>
              <a:spcAft>
                <a:spcPts val="0"/>
              </a:spcAft>
              <a:buSzPts val="1100"/>
              <a:buAutoNum type="romanLcPeriod"/>
            </a:pPr>
            <a:r>
              <a:rPr lang="en"/>
              <a:t>More relaxed - new student more likely to ask questions</a:t>
            </a:r>
            <a:endParaRPr/>
          </a:p>
          <a:p>
            <a:pPr marL="457200" lvl="0" indent="-298450" algn="l" rtl="0">
              <a:spcBef>
                <a:spcPts val="0"/>
              </a:spcBef>
              <a:spcAft>
                <a:spcPts val="0"/>
              </a:spcAft>
              <a:buSzPts val="1100"/>
              <a:buAutoNum type="alphaLcPeriod"/>
            </a:pPr>
            <a:r>
              <a:rPr lang="en"/>
              <a:t> MINUS:</a:t>
            </a:r>
            <a:endParaRPr/>
          </a:p>
          <a:p>
            <a:pPr marL="914400" lvl="1" indent="-298450" algn="l" rtl="0">
              <a:spcBef>
                <a:spcPts val="0"/>
              </a:spcBef>
              <a:spcAft>
                <a:spcPts val="0"/>
              </a:spcAft>
              <a:buSzPts val="1100"/>
              <a:buAutoNum type="romanLcPeriod"/>
            </a:pPr>
            <a:r>
              <a:rPr lang="en"/>
              <a:t>How well trained is the trainer??</a:t>
            </a:r>
            <a:endParaRPr/>
          </a:p>
          <a:p>
            <a:pPr marL="914400" lvl="0" indent="0" algn="l" rtl="0">
              <a:spcBef>
                <a:spcPts val="0"/>
              </a:spcBef>
              <a:spcAft>
                <a:spcPts val="0"/>
              </a:spcAft>
              <a:buNone/>
            </a:pPr>
            <a:endParaRPr/>
          </a:p>
          <a:p>
            <a:pPr marL="0" lvl="0" indent="0" algn="l" rtl="0">
              <a:spcBef>
                <a:spcPts val="0"/>
              </a:spcBef>
              <a:spcAft>
                <a:spcPts val="0"/>
              </a:spcAft>
              <a:buNone/>
            </a:pPr>
            <a:r>
              <a:rPr lang="en"/>
              <a:t>5) Crib Sheets</a:t>
            </a:r>
            <a:endParaRPr/>
          </a:p>
          <a:p>
            <a:pPr marL="457200" lvl="0" indent="-298450" algn="l" rtl="0">
              <a:spcBef>
                <a:spcPts val="0"/>
              </a:spcBef>
              <a:spcAft>
                <a:spcPts val="0"/>
              </a:spcAft>
              <a:buSzPts val="1100"/>
              <a:buAutoNum type="alphaLcParenR"/>
            </a:pPr>
            <a:r>
              <a:rPr lang="en"/>
              <a:t>PLUS:</a:t>
            </a:r>
            <a:endParaRPr/>
          </a:p>
          <a:p>
            <a:pPr marL="914400" lvl="1" indent="-298450" algn="l" rtl="0">
              <a:spcBef>
                <a:spcPts val="0"/>
              </a:spcBef>
              <a:spcAft>
                <a:spcPts val="0"/>
              </a:spcAft>
              <a:buSzPts val="1100"/>
              <a:buAutoNum type="romanLcParenR"/>
            </a:pPr>
            <a:r>
              <a:rPr lang="en"/>
              <a:t>Great for visual learners. </a:t>
            </a:r>
            <a:endParaRPr/>
          </a:p>
          <a:p>
            <a:pPr marL="914400" lvl="1" indent="-298450" algn="l" rtl="0">
              <a:spcBef>
                <a:spcPts val="0"/>
              </a:spcBef>
              <a:spcAft>
                <a:spcPts val="0"/>
              </a:spcAft>
              <a:buSzPts val="1100"/>
              <a:buAutoNum type="romanLcParenR"/>
            </a:pPr>
            <a:r>
              <a:rPr lang="en"/>
              <a:t>Can place them in proximity to the task</a:t>
            </a:r>
            <a:endParaRPr/>
          </a:p>
          <a:p>
            <a:pPr marL="914400" lvl="1" indent="-298450" algn="l" rtl="0">
              <a:spcBef>
                <a:spcPts val="0"/>
              </a:spcBef>
              <a:spcAft>
                <a:spcPts val="0"/>
              </a:spcAft>
              <a:buSzPts val="1100"/>
              <a:buAutoNum type="romanLcParenR"/>
            </a:pPr>
            <a:r>
              <a:rPr lang="en"/>
              <a:t>Place for more screenshots, less text</a:t>
            </a:r>
            <a:endParaRPr/>
          </a:p>
          <a:p>
            <a:pPr marL="457200" lvl="0" indent="-298450" algn="l" rtl="0">
              <a:spcBef>
                <a:spcPts val="0"/>
              </a:spcBef>
              <a:spcAft>
                <a:spcPts val="0"/>
              </a:spcAft>
              <a:buSzPts val="1100"/>
              <a:buAutoNum type="alphaLcParenR"/>
            </a:pPr>
            <a:r>
              <a:rPr lang="en"/>
              <a:t>MINUS</a:t>
            </a:r>
            <a:endParaRPr/>
          </a:p>
          <a:p>
            <a:pPr marL="914400" lvl="1" indent="-298450" algn="l" rtl="0">
              <a:spcBef>
                <a:spcPts val="0"/>
              </a:spcBef>
              <a:spcAft>
                <a:spcPts val="0"/>
              </a:spcAft>
              <a:buSzPts val="1100"/>
              <a:buAutoNum type="romanLcParenR"/>
            </a:pPr>
            <a:r>
              <a:rPr lang="en"/>
              <a:t>Can get misplaced by accident. </a:t>
            </a:r>
            <a:endParaRPr/>
          </a:p>
          <a:p>
            <a:pPr marL="0" lvl="0" indent="0" algn="l" rtl="0">
              <a:spcBef>
                <a:spcPts val="0"/>
              </a:spcBef>
              <a:spcAft>
                <a:spcPts val="0"/>
              </a:spcAft>
              <a:buNone/>
            </a:pPr>
            <a:r>
              <a:rPr lang="en"/>
              <a:t>6) Training Videos</a:t>
            </a:r>
            <a:endParaRPr/>
          </a:p>
          <a:p>
            <a:pPr marL="457200" lvl="0" indent="-298450" algn="l" rtl="0">
              <a:spcBef>
                <a:spcPts val="0"/>
              </a:spcBef>
              <a:spcAft>
                <a:spcPts val="0"/>
              </a:spcAft>
              <a:buSzPts val="1100"/>
              <a:buAutoNum type="alphaLcParenR"/>
            </a:pPr>
            <a:r>
              <a:rPr lang="en"/>
              <a:t>PLUS</a:t>
            </a:r>
            <a:endParaRPr/>
          </a:p>
          <a:p>
            <a:pPr marL="914400" lvl="1" indent="-298450" algn="l" rtl="0">
              <a:spcBef>
                <a:spcPts val="0"/>
              </a:spcBef>
              <a:spcAft>
                <a:spcPts val="0"/>
              </a:spcAft>
              <a:buSzPts val="1100"/>
              <a:buAutoNum type="romanLcParenR"/>
            </a:pPr>
            <a:r>
              <a:rPr lang="en"/>
              <a:t>Another great example for visual learners. </a:t>
            </a:r>
            <a:endParaRPr/>
          </a:p>
          <a:p>
            <a:pPr marL="914400" lvl="1" indent="-298450" algn="l" rtl="0">
              <a:spcBef>
                <a:spcPts val="0"/>
              </a:spcBef>
              <a:spcAft>
                <a:spcPts val="0"/>
              </a:spcAft>
              <a:buSzPts val="1100"/>
              <a:buAutoNum type="romanLcParenR"/>
            </a:pPr>
            <a:r>
              <a:rPr lang="en"/>
              <a:t>Allows for demonstrating the task and replaying the task</a:t>
            </a:r>
            <a:endParaRPr/>
          </a:p>
          <a:p>
            <a:pPr marL="457200" lvl="0" indent="-298450" algn="l" rtl="0">
              <a:spcBef>
                <a:spcPts val="0"/>
              </a:spcBef>
              <a:spcAft>
                <a:spcPts val="0"/>
              </a:spcAft>
              <a:buSzPts val="1100"/>
              <a:buAutoNum type="alphaLcParenR"/>
            </a:pPr>
            <a:r>
              <a:rPr lang="en"/>
              <a:t>MINUS</a:t>
            </a:r>
            <a:endParaRPr/>
          </a:p>
          <a:p>
            <a:pPr marL="914400" lvl="1" indent="-298450" algn="l" rtl="0">
              <a:spcBef>
                <a:spcPts val="0"/>
              </a:spcBef>
              <a:spcAft>
                <a:spcPts val="0"/>
              </a:spcAft>
              <a:buSzPts val="1100"/>
              <a:buAutoNum type="romanLcParenR"/>
            </a:pPr>
            <a:r>
              <a:rPr lang="en"/>
              <a:t>Takes time to make these</a:t>
            </a:r>
            <a:endParaRPr/>
          </a:p>
          <a:p>
            <a:pPr marL="0" lvl="0" indent="0" algn="l" rtl="0">
              <a:spcBef>
                <a:spcPts val="0"/>
              </a:spcBef>
              <a:spcAft>
                <a:spcPts val="0"/>
              </a:spcAft>
              <a:buNone/>
            </a:pPr>
            <a:r>
              <a:rPr lang="en"/>
              <a:t>7) Tip of the Week - post these to the walls, in a weekly email to employees, in your employee blog. Plus side - they read it and reaffirm or learn something new. Minus side - they don’t read it.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2a4734ad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2a4734ad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2a4734ad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2a4734ad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 </a:t>
            </a:r>
            <a:endParaRPr/>
          </a:p>
          <a:p>
            <a:pPr marL="457200" lvl="0" indent="-298450" algn="l" rtl="0">
              <a:spcBef>
                <a:spcPts val="0"/>
              </a:spcBef>
              <a:spcAft>
                <a:spcPts val="0"/>
              </a:spcAft>
              <a:buSzPts val="1100"/>
              <a:buAutoNum type="arabicParenR"/>
            </a:pPr>
            <a:r>
              <a:rPr lang="en" sz="1000">
                <a:solidFill>
                  <a:schemeClr val="dk1"/>
                </a:solidFill>
                <a:latin typeface="Roboto"/>
                <a:ea typeface="Roboto"/>
                <a:cs typeface="Roboto"/>
                <a:sym typeface="Roboto"/>
              </a:rPr>
              <a:t>WITHIN THE ILL DEPARTMENT: </a:t>
            </a:r>
            <a:endParaRPr sz="1000">
              <a:solidFill>
                <a:schemeClr val="dk1"/>
              </a:solidFill>
              <a:latin typeface="Roboto"/>
              <a:ea typeface="Roboto"/>
              <a:cs typeface="Roboto"/>
              <a:sym typeface="Roboto"/>
            </a:endParaRPr>
          </a:p>
          <a:p>
            <a:pPr marL="914400" lvl="1" indent="-298450" algn="l" rtl="0">
              <a:spcBef>
                <a:spcPts val="0"/>
              </a:spcBef>
              <a:spcAft>
                <a:spcPts val="0"/>
              </a:spcAft>
              <a:buSzPts val="1100"/>
              <a:buAutoNum type="alphaLcParenR"/>
            </a:pPr>
            <a:r>
              <a:rPr lang="en" sz="1000">
                <a:solidFill>
                  <a:schemeClr val="dk1"/>
                </a:solidFill>
                <a:latin typeface="Roboto"/>
                <a:ea typeface="Roboto"/>
                <a:cs typeface="Roboto"/>
                <a:sym typeface="Roboto"/>
              </a:rPr>
              <a:t>Employees are only cross trained within the department (lending/borrowing)</a:t>
            </a:r>
            <a:endParaRPr sz="1000">
              <a:solidFill>
                <a:schemeClr val="dk1"/>
              </a:solidFill>
              <a:latin typeface="Roboto"/>
              <a:ea typeface="Roboto"/>
              <a:cs typeface="Roboto"/>
              <a:sym typeface="Roboto"/>
            </a:endParaRPr>
          </a:p>
          <a:p>
            <a:pPr marL="914400" lvl="1" indent="-292100" algn="l" rtl="0">
              <a:spcBef>
                <a:spcPts val="0"/>
              </a:spcBef>
              <a:spcAft>
                <a:spcPts val="0"/>
              </a:spcAft>
              <a:buClr>
                <a:schemeClr val="dk1"/>
              </a:buClr>
              <a:buSzPts val="1000"/>
              <a:buFont typeface="Roboto"/>
              <a:buAutoNum type="alphaLcParenR"/>
            </a:pPr>
            <a:r>
              <a:rPr lang="en" sz="1000">
                <a:solidFill>
                  <a:schemeClr val="dk1"/>
                </a:solidFill>
                <a:latin typeface="Roboto"/>
                <a:ea typeface="Roboto"/>
                <a:cs typeface="Roboto"/>
                <a:sym typeface="Roboto"/>
              </a:rPr>
              <a:t>One recently starting switching clerks between borrowing and lending so they are fully trained. </a:t>
            </a:r>
            <a:endParaRPr sz="1000">
              <a:solidFill>
                <a:schemeClr val="dk1"/>
              </a:solidFill>
              <a:latin typeface="Roboto"/>
              <a:ea typeface="Roboto"/>
              <a:cs typeface="Roboto"/>
              <a:sym typeface="Roboto"/>
            </a:endParaRPr>
          </a:p>
          <a:p>
            <a:pPr marL="457200" lvl="0" indent="-298450" algn="l" rtl="0">
              <a:spcBef>
                <a:spcPts val="0"/>
              </a:spcBef>
              <a:spcAft>
                <a:spcPts val="0"/>
              </a:spcAft>
              <a:buSzPts val="1100"/>
              <a:buAutoNum type="arabicParenR"/>
            </a:pPr>
            <a:r>
              <a:rPr lang="en" sz="1000">
                <a:solidFill>
                  <a:schemeClr val="dk1"/>
                </a:solidFill>
                <a:highlight>
                  <a:srgbClr val="FBF2EC"/>
                </a:highlight>
                <a:latin typeface="Roboto"/>
                <a:ea typeface="Roboto"/>
                <a:cs typeface="Roboto"/>
                <a:sym typeface="Roboto"/>
              </a:rPr>
              <a:t>OTHER LIBRARY SERVICE DESKS &amp; DEPARTMENTS: </a:t>
            </a:r>
            <a:endParaRPr sz="1000">
              <a:solidFill>
                <a:schemeClr val="dk1"/>
              </a:solidFill>
              <a:highlight>
                <a:srgbClr val="FBF2EC"/>
              </a:highlight>
              <a:latin typeface="Roboto"/>
              <a:ea typeface="Roboto"/>
              <a:cs typeface="Roboto"/>
              <a:sym typeface="Roboto"/>
            </a:endParaRPr>
          </a:p>
          <a:p>
            <a:pPr marL="914400" lvl="1" indent="-298450" algn="l" rtl="0">
              <a:spcBef>
                <a:spcPts val="0"/>
              </a:spcBef>
              <a:spcAft>
                <a:spcPts val="0"/>
              </a:spcAft>
              <a:buSzPts val="1100"/>
              <a:buAutoNum type="alphaLcParenR"/>
            </a:pPr>
            <a:r>
              <a:rPr lang="en" sz="1000">
                <a:solidFill>
                  <a:schemeClr val="dk1"/>
                </a:solidFill>
                <a:latin typeface="Roboto"/>
                <a:ea typeface="Roboto"/>
                <a:cs typeface="Roboto"/>
                <a:sym typeface="Roboto"/>
              </a:rPr>
              <a:t>ILL and Circulation (Borrowing) are cross-trained.</a:t>
            </a:r>
            <a:endParaRPr sz="1000">
              <a:solidFill>
                <a:schemeClr val="dk1"/>
              </a:solidFill>
              <a:highlight>
                <a:srgbClr val="FBF2EC"/>
              </a:highlight>
              <a:latin typeface="Roboto"/>
              <a:ea typeface="Roboto"/>
              <a:cs typeface="Roboto"/>
              <a:sym typeface="Roboto"/>
            </a:endParaRPr>
          </a:p>
          <a:p>
            <a:pPr marL="914400" lvl="0" indent="0" algn="l" rtl="0">
              <a:spcBef>
                <a:spcPts val="0"/>
              </a:spcBef>
              <a:spcAft>
                <a:spcPts val="0"/>
              </a:spcAft>
              <a:buNone/>
            </a:pPr>
            <a:endParaRPr sz="1000">
              <a:solidFill>
                <a:schemeClr val="dk1"/>
              </a:solidFill>
              <a:highlight>
                <a:srgbClr val="FBF2EC"/>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2da2786c6_1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2da2786c6_1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 </a:t>
            </a:r>
            <a:endParaRPr/>
          </a:p>
          <a:p>
            <a:pPr marL="457200" marR="0" lvl="0" indent="0" algn="l" rtl="0">
              <a:lnSpc>
                <a:spcPct val="100000"/>
              </a:lnSpc>
              <a:spcBef>
                <a:spcPts val="0"/>
              </a:spcBef>
              <a:spcAft>
                <a:spcPts val="0"/>
              </a:spcAft>
              <a:buNone/>
            </a:pPr>
            <a:endParaRPr sz="1000">
              <a:solidFill>
                <a:schemeClr val="dk1"/>
              </a:solidFill>
              <a:highlight>
                <a:srgbClr val="FBF2EC"/>
              </a:highlight>
              <a:latin typeface="Roboto"/>
              <a:ea typeface="Roboto"/>
              <a:cs typeface="Roboto"/>
              <a:sym typeface="Roboto"/>
            </a:endParaRPr>
          </a:p>
          <a:p>
            <a:pPr marL="457200" lvl="0" indent="-298450" algn="l" rtl="0">
              <a:spcBef>
                <a:spcPts val="0"/>
              </a:spcBef>
              <a:spcAft>
                <a:spcPts val="0"/>
              </a:spcAft>
              <a:buSzPts val="1100"/>
              <a:buAutoNum type="arabicParenR"/>
            </a:pPr>
            <a:r>
              <a:rPr lang="en" sz="1000">
                <a:solidFill>
                  <a:schemeClr val="dk1"/>
                </a:solidFill>
                <a:highlight>
                  <a:srgbClr val="FBF2EC"/>
                </a:highlight>
                <a:latin typeface="Roboto"/>
                <a:ea typeface="Roboto"/>
                <a:cs typeface="Roboto"/>
                <a:sym typeface="Roboto"/>
              </a:rPr>
              <a:t>OTHER LIBRARY SERVICE DESKS &amp; DEPARTMENTS: </a:t>
            </a:r>
            <a:endParaRPr sz="1000">
              <a:solidFill>
                <a:schemeClr val="dk1"/>
              </a:solidFill>
              <a:highlight>
                <a:srgbClr val="FBF2EC"/>
              </a:highlight>
              <a:latin typeface="Roboto"/>
              <a:ea typeface="Roboto"/>
              <a:cs typeface="Roboto"/>
              <a:sym typeface="Roboto"/>
            </a:endParaRPr>
          </a:p>
          <a:p>
            <a:pPr marL="914400" lvl="1" indent="-298450" algn="l" rtl="0">
              <a:spcBef>
                <a:spcPts val="0"/>
              </a:spcBef>
              <a:spcAft>
                <a:spcPts val="0"/>
              </a:spcAft>
              <a:buSzPts val="1100"/>
              <a:buAutoNum type="alphaLcParenR"/>
            </a:pPr>
            <a:r>
              <a:rPr lang="en" sz="1000">
                <a:solidFill>
                  <a:schemeClr val="dk1"/>
                </a:solidFill>
                <a:highlight>
                  <a:srgbClr val="FBF2EC"/>
                </a:highlight>
                <a:latin typeface="Roboto"/>
                <a:ea typeface="Roboto"/>
                <a:cs typeface="Roboto"/>
                <a:sym typeface="Roboto"/>
              </a:rPr>
              <a:t>Because our department handles so many things we are all cross trained on Circulation, Reserves, inventory, access, and we process archives and maintain the Rare books collection. Both ILL employees handle both Lending and borrowing and students handle book retrieval and packaging</a:t>
            </a:r>
            <a:endParaRPr sz="1000">
              <a:solidFill>
                <a:schemeClr val="dk1"/>
              </a:solidFill>
              <a:highlight>
                <a:srgbClr val="FBF2EC"/>
              </a:highlight>
              <a:latin typeface="Roboto"/>
              <a:ea typeface="Roboto"/>
              <a:cs typeface="Roboto"/>
              <a:sym typeface="Roboto"/>
            </a:endParaRPr>
          </a:p>
          <a:p>
            <a:pPr marL="914400" lvl="1" indent="-292100" algn="l" rtl="0">
              <a:spcBef>
                <a:spcPts val="0"/>
              </a:spcBef>
              <a:spcAft>
                <a:spcPts val="0"/>
              </a:spcAft>
              <a:buClr>
                <a:schemeClr val="dk1"/>
              </a:buClr>
              <a:buSzPts val="1000"/>
              <a:buFont typeface="Roboto"/>
              <a:buAutoNum type="alphaLcParenR"/>
            </a:pPr>
            <a:r>
              <a:rPr lang="en" sz="1000">
                <a:solidFill>
                  <a:schemeClr val="dk1"/>
                </a:solidFill>
                <a:latin typeface="Roboto"/>
                <a:ea typeface="Roboto"/>
                <a:cs typeface="Roboto"/>
                <a:sym typeface="Roboto"/>
              </a:rPr>
              <a:t>Everyone in ILL also works circulation. And do rotations working over at the reference desk. The only things we don't do is tech services stuff. Our primary ILL people have aspects of ILL that they focus on, but everyone is trained to process any kind of request for when others are out of work.</a:t>
            </a:r>
            <a:endParaRPr sz="1000">
              <a:solidFill>
                <a:schemeClr val="dk1"/>
              </a:solidFill>
              <a:latin typeface="Roboto"/>
              <a:ea typeface="Roboto"/>
              <a:cs typeface="Roboto"/>
              <a:sym typeface="Roboto"/>
            </a:endParaRPr>
          </a:p>
          <a:p>
            <a:pPr marL="457200" lvl="0" indent="-292100" algn="l" rtl="0">
              <a:spcBef>
                <a:spcPts val="0"/>
              </a:spcBef>
              <a:spcAft>
                <a:spcPts val="0"/>
              </a:spcAft>
              <a:buClr>
                <a:schemeClr val="dk1"/>
              </a:buClr>
              <a:buSzPts val="1000"/>
              <a:buFont typeface="Roboto"/>
              <a:buAutoNum type="arabicParenR"/>
            </a:pPr>
            <a:r>
              <a:rPr lang="en" sz="1000">
                <a:solidFill>
                  <a:schemeClr val="dk1"/>
                </a:solidFill>
                <a:latin typeface="Roboto"/>
                <a:ea typeface="Roboto"/>
                <a:cs typeface="Roboto"/>
                <a:sym typeface="Roboto"/>
              </a:rPr>
              <a:t>OTHER COMMENTS: </a:t>
            </a:r>
            <a:endParaRPr sz="1000">
              <a:solidFill>
                <a:schemeClr val="dk1"/>
              </a:solidFill>
              <a:latin typeface="Roboto"/>
              <a:ea typeface="Roboto"/>
              <a:cs typeface="Roboto"/>
              <a:sym typeface="Roboto"/>
            </a:endParaRPr>
          </a:p>
          <a:p>
            <a:pPr marL="914400" lvl="1" indent="-292100" algn="l" rtl="0">
              <a:spcBef>
                <a:spcPts val="0"/>
              </a:spcBef>
              <a:spcAft>
                <a:spcPts val="0"/>
              </a:spcAft>
              <a:buClr>
                <a:schemeClr val="dk1"/>
              </a:buClr>
              <a:buSzPts val="1000"/>
              <a:buFont typeface="Roboto"/>
              <a:buAutoNum type="alphaLcParenR"/>
            </a:pPr>
            <a:r>
              <a:rPr lang="en" sz="1000">
                <a:solidFill>
                  <a:schemeClr val="dk1"/>
                </a:solidFill>
                <a:highlight>
                  <a:srgbClr val="FBF2EC"/>
                </a:highlight>
                <a:latin typeface="Roboto"/>
                <a:ea typeface="Roboto"/>
                <a:cs typeface="Roboto"/>
                <a:sym typeface="Roboto"/>
              </a:rPr>
              <a:t>Cross training is currently minimal, however, we are going to be more widely cross training in the next six months.</a:t>
            </a:r>
            <a:endParaRPr sz="1000">
              <a:solidFill>
                <a:schemeClr val="dk1"/>
              </a:solidFill>
              <a:highlight>
                <a:srgbClr val="FBF2EC"/>
              </a:highlight>
              <a:latin typeface="Roboto"/>
              <a:ea typeface="Roboto"/>
              <a:cs typeface="Roboto"/>
              <a:sym typeface="Roboto"/>
            </a:endParaRPr>
          </a:p>
          <a:p>
            <a:pPr marL="914400" lvl="1" indent="-292100" algn="l" rtl="0">
              <a:spcBef>
                <a:spcPts val="0"/>
              </a:spcBef>
              <a:spcAft>
                <a:spcPts val="0"/>
              </a:spcAft>
              <a:buClr>
                <a:schemeClr val="dk1"/>
              </a:buClr>
              <a:buSzPts val="1000"/>
              <a:buFont typeface="Roboto"/>
              <a:buAutoNum type="alphaLcParenR"/>
            </a:pPr>
            <a:r>
              <a:rPr lang="en" sz="1000">
                <a:solidFill>
                  <a:schemeClr val="dk1"/>
                </a:solidFill>
                <a:latin typeface="Roboto"/>
                <a:ea typeface="Roboto"/>
                <a:cs typeface="Roboto"/>
                <a:sym typeface="Roboto"/>
              </a:rPr>
              <a:t>There is little actual cross-training (involving interlibrary services). We try to educate other staff using mass emails and the library's intranet.</a:t>
            </a:r>
            <a:endParaRPr sz="1000">
              <a:solidFill>
                <a:schemeClr val="dk1"/>
              </a:solidFill>
              <a:highlight>
                <a:srgbClr val="FBF2EC"/>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207dc93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207dc93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207dc93a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207dc93a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207dc93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207dc93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Two great sources for Training and Supervising particularly student employees are: Effective Management of Student Employment and the Supervising Student Employees in Academic Libraries. Both offer a lot of great policies and procedures as well as other information regarding supervising students. If you don’t own them –ILL them!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37b3e0199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37b3e0199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Dropbox - </a:t>
            </a:r>
            <a:r>
              <a:rPr lang="en" u="sng">
                <a:solidFill>
                  <a:schemeClr val="hlink"/>
                </a:solidFill>
                <a:hlinkClick r:id="rId3"/>
              </a:rPr>
              <a:t>https://www.dropbox.com/sh/wpr0h64ndn3u9o3/AAB2YlmuHOMX4nABjwYS2uGIa?dl=0</a:t>
            </a:r>
            <a:endParaRPr/>
          </a:p>
          <a:p>
            <a:pPr marL="0" lvl="0" indent="0" algn="l" rtl="0">
              <a:spcBef>
                <a:spcPts val="0"/>
              </a:spcBef>
              <a:spcAft>
                <a:spcPts val="0"/>
              </a:spcAft>
              <a:buNone/>
            </a:pPr>
            <a:endParaRPr/>
          </a:p>
          <a:p>
            <a:pPr marL="0" lvl="0" indent="0" algn="l" rtl="0">
              <a:spcBef>
                <a:spcPts val="0"/>
              </a:spcBef>
              <a:spcAft>
                <a:spcPts val="0"/>
              </a:spcAft>
              <a:buNone/>
            </a:pPr>
            <a:r>
              <a:rPr lang="en"/>
              <a:t>Screenshot based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37b3e0199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37b3e0199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 in text. Cards also function as task labels, for full-time, part-time and student assistants</a:t>
            </a:r>
            <a:r>
              <a:rPr lang="en" dirty="0" smtClean="0"/>
              <a:t>.</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St. Rose example in DropBox folder.</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37b3e0199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37b3e0199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2a4734a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2a4734a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that were asked in the survey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2d19689d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2d19689df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these...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2a4734ad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2a4734ad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 of the 114 IDS Libraries, 32 responded and 29 were NYS Libraries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2cb904d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2cb904d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2cb904d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2cb904d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2a4734ad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2a4734ad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2a4734ad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2a4734ad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Smaller graph - smallest amounts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61325"/>
            <a:ext cx="8520600" cy="102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Training Across the </a:t>
            </a:r>
            <a:endParaRPr/>
          </a:p>
        </p:txBody>
      </p:sp>
      <p:sp>
        <p:nvSpPr>
          <p:cNvPr id="55" name="Google Shape;55;p13"/>
          <p:cNvSpPr txBox="1">
            <a:spLocks noGrp="1"/>
          </p:cNvSpPr>
          <p:nvPr>
            <p:ph type="subTitle" idx="1"/>
          </p:nvPr>
        </p:nvSpPr>
        <p:spPr>
          <a:xfrm>
            <a:off x="311700" y="3858735"/>
            <a:ext cx="8520600" cy="63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Marta Ambroziak, Jay Kibby and Christine Sisak</a:t>
            </a:r>
            <a:endParaRPr sz="1800"/>
          </a:p>
        </p:txBody>
      </p:sp>
      <p:pic>
        <p:nvPicPr>
          <p:cNvPr id="56" name="Google Shape;56;p13"/>
          <p:cNvPicPr preferRelativeResize="0"/>
          <p:nvPr/>
        </p:nvPicPr>
        <p:blipFill>
          <a:blip r:embed="rId3">
            <a:alphaModFix/>
          </a:blip>
          <a:stretch>
            <a:fillRect/>
          </a:stretch>
        </p:blipFill>
        <p:spPr>
          <a:xfrm>
            <a:off x="2729500" y="1881325"/>
            <a:ext cx="3905250" cy="1209675"/>
          </a:xfrm>
          <a:prstGeom prst="rect">
            <a:avLst/>
          </a:prstGeom>
          <a:noFill/>
          <a:ln>
            <a:noFill/>
          </a:ln>
        </p:spPr>
      </p:pic>
      <p:sp>
        <p:nvSpPr>
          <p:cNvPr id="57" name="Google Shape;57;p13"/>
          <p:cNvSpPr txBox="1"/>
          <p:nvPr/>
        </p:nvSpPr>
        <p:spPr>
          <a:xfrm>
            <a:off x="2448775" y="3091000"/>
            <a:ext cx="4566000" cy="34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A Survey &amp; Its Results</a:t>
            </a:r>
            <a:endParaRPr sz="18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Annual Lending Requests</a:t>
            </a:r>
            <a:endParaRPr/>
          </a:p>
        </p:txBody>
      </p:sp>
      <p:pic>
        <p:nvPicPr>
          <p:cNvPr id="122" name="Google Shape;122;p22"/>
          <p:cNvPicPr preferRelativeResize="0"/>
          <p:nvPr/>
        </p:nvPicPr>
        <p:blipFill>
          <a:blip r:embed="rId3">
            <a:alphaModFix/>
          </a:blip>
          <a:stretch>
            <a:fillRect/>
          </a:stretch>
        </p:blipFill>
        <p:spPr>
          <a:xfrm>
            <a:off x="311700" y="1337450"/>
            <a:ext cx="4807625" cy="3219774"/>
          </a:xfrm>
          <a:prstGeom prst="rect">
            <a:avLst/>
          </a:prstGeom>
          <a:noFill/>
          <a:ln>
            <a:noFill/>
          </a:ln>
        </p:spPr>
      </p:pic>
      <p:pic>
        <p:nvPicPr>
          <p:cNvPr id="123" name="Google Shape;123;p22"/>
          <p:cNvPicPr preferRelativeResize="0"/>
          <p:nvPr/>
        </p:nvPicPr>
        <p:blipFill>
          <a:blip r:embed="rId4">
            <a:alphaModFix/>
          </a:blip>
          <a:stretch>
            <a:fillRect/>
          </a:stretch>
        </p:blipFill>
        <p:spPr>
          <a:xfrm>
            <a:off x="5119325" y="1673350"/>
            <a:ext cx="3848174" cy="229332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58475" y="566600"/>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Annual Document Delivery Requests</a:t>
            </a:r>
            <a:endParaRPr/>
          </a:p>
        </p:txBody>
      </p:sp>
      <p:pic>
        <p:nvPicPr>
          <p:cNvPr id="129" name="Google Shape;129;p23"/>
          <p:cNvPicPr preferRelativeResize="0"/>
          <p:nvPr/>
        </p:nvPicPr>
        <p:blipFill>
          <a:blip r:embed="rId3">
            <a:alphaModFix/>
          </a:blip>
          <a:stretch>
            <a:fillRect/>
          </a:stretch>
        </p:blipFill>
        <p:spPr>
          <a:xfrm>
            <a:off x="311700" y="1337450"/>
            <a:ext cx="4748125" cy="3180426"/>
          </a:xfrm>
          <a:prstGeom prst="rect">
            <a:avLst/>
          </a:prstGeom>
          <a:noFill/>
          <a:ln>
            <a:noFill/>
          </a:ln>
        </p:spPr>
      </p:pic>
      <p:pic>
        <p:nvPicPr>
          <p:cNvPr id="130" name="Google Shape;130;p23"/>
          <p:cNvPicPr preferRelativeResize="0"/>
          <p:nvPr/>
        </p:nvPicPr>
        <p:blipFill>
          <a:blip r:embed="rId4">
            <a:alphaModFix/>
          </a:blip>
          <a:stretch>
            <a:fillRect/>
          </a:stretch>
        </p:blipFill>
        <p:spPr>
          <a:xfrm>
            <a:off x="5059825" y="1573725"/>
            <a:ext cx="3966101" cy="237325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118125" y="445025"/>
            <a:ext cx="88290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Comparison of  FTE, Borrowing, Lending and Doc Del</a:t>
            </a:r>
            <a:endParaRPr/>
          </a:p>
        </p:txBody>
      </p:sp>
      <p:pic>
        <p:nvPicPr>
          <p:cNvPr id="136" name="Google Shape;136;p24"/>
          <p:cNvPicPr preferRelativeResize="0"/>
          <p:nvPr/>
        </p:nvPicPr>
        <p:blipFill>
          <a:blip r:embed="rId3">
            <a:alphaModFix/>
          </a:blip>
          <a:stretch>
            <a:fillRect/>
          </a:stretch>
        </p:blipFill>
        <p:spPr>
          <a:xfrm>
            <a:off x="1387850" y="1101225"/>
            <a:ext cx="6368290" cy="3820974"/>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Number of employees</a:t>
            </a:r>
            <a:endParaRPr/>
          </a:p>
        </p:txBody>
      </p:sp>
      <p:pic>
        <p:nvPicPr>
          <p:cNvPr id="142" name="Google Shape;142;p25"/>
          <p:cNvPicPr preferRelativeResize="0"/>
          <p:nvPr/>
        </p:nvPicPr>
        <p:blipFill>
          <a:blip r:embed="rId3">
            <a:alphaModFix/>
          </a:blip>
          <a:stretch>
            <a:fillRect/>
          </a:stretch>
        </p:blipFill>
        <p:spPr>
          <a:xfrm>
            <a:off x="2785075" y="2663925"/>
            <a:ext cx="3573850" cy="2133750"/>
          </a:xfrm>
          <a:prstGeom prst="rect">
            <a:avLst/>
          </a:prstGeom>
          <a:noFill/>
          <a:ln>
            <a:noFill/>
          </a:ln>
        </p:spPr>
      </p:pic>
      <p:sp>
        <p:nvSpPr>
          <p:cNvPr id="143" name="Google Shape;143;p25"/>
          <p:cNvSpPr txBox="1"/>
          <p:nvPr/>
        </p:nvSpPr>
        <p:spPr>
          <a:xfrm>
            <a:off x="6018300" y="3086300"/>
            <a:ext cx="2814000" cy="6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Part-time employees</a:t>
            </a:r>
            <a:endParaRPr/>
          </a:p>
        </p:txBody>
      </p:sp>
      <p:sp>
        <p:nvSpPr>
          <p:cNvPr id="144" name="Google Shape;144;p25"/>
          <p:cNvSpPr txBox="1"/>
          <p:nvPr/>
        </p:nvSpPr>
        <p:spPr>
          <a:xfrm>
            <a:off x="320275" y="3149775"/>
            <a:ext cx="2814000" cy="6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Full-time employees</a:t>
            </a:r>
            <a:endParaRPr/>
          </a:p>
        </p:txBody>
      </p:sp>
      <p:sp>
        <p:nvSpPr>
          <p:cNvPr id="145" name="Google Shape;145;p25"/>
          <p:cNvSpPr txBox="1"/>
          <p:nvPr/>
        </p:nvSpPr>
        <p:spPr>
          <a:xfrm>
            <a:off x="3165000" y="4663150"/>
            <a:ext cx="2814000" cy="3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Student assistants</a:t>
            </a:r>
            <a:endParaRPr/>
          </a:p>
        </p:txBody>
      </p:sp>
      <p:pic>
        <p:nvPicPr>
          <p:cNvPr id="146" name="Google Shape;146;p25"/>
          <p:cNvPicPr preferRelativeResize="0"/>
          <p:nvPr/>
        </p:nvPicPr>
        <p:blipFill>
          <a:blip r:embed="rId4">
            <a:alphaModFix/>
          </a:blip>
          <a:stretch>
            <a:fillRect/>
          </a:stretch>
        </p:blipFill>
        <p:spPr>
          <a:xfrm>
            <a:off x="5382375" y="1127888"/>
            <a:ext cx="3449925" cy="2064125"/>
          </a:xfrm>
          <a:prstGeom prst="rect">
            <a:avLst/>
          </a:prstGeom>
          <a:noFill/>
          <a:ln>
            <a:noFill/>
          </a:ln>
        </p:spPr>
      </p:pic>
      <p:pic>
        <p:nvPicPr>
          <p:cNvPr id="147" name="Google Shape;147;p25"/>
          <p:cNvPicPr preferRelativeResize="0"/>
          <p:nvPr/>
        </p:nvPicPr>
        <p:blipFill>
          <a:blip r:embed="rId5">
            <a:alphaModFix/>
          </a:blip>
          <a:stretch>
            <a:fillRect/>
          </a:stretch>
        </p:blipFill>
        <p:spPr>
          <a:xfrm>
            <a:off x="152400" y="1170125"/>
            <a:ext cx="3149750" cy="19796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445025"/>
            <a:ext cx="8520600" cy="572700"/>
          </a:xfrm>
          <a:prstGeom prst="rect">
            <a:avLst/>
          </a:prstGeom>
          <a:solidFill>
            <a:srgbClr val="CCCCCC"/>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Types of training</a:t>
            </a:r>
            <a:endParaRPr/>
          </a:p>
        </p:txBody>
      </p:sp>
      <p:sp>
        <p:nvSpPr>
          <p:cNvPr id="153" name="Google Shape;153;p26"/>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The Question: “Please tell us what programs you use to create training material”.</a:t>
            </a:r>
            <a:endParaRPr sz="1400" b="1"/>
          </a:p>
          <a:p>
            <a:pPr marL="0" lvl="0" indent="0" algn="l" rtl="0">
              <a:spcBef>
                <a:spcPts val="1600"/>
              </a:spcBef>
              <a:spcAft>
                <a:spcPts val="1600"/>
              </a:spcAft>
              <a:buClr>
                <a:schemeClr val="dk1"/>
              </a:buClr>
              <a:buSzPts val="1100"/>
              <a:buFont typeface="Arial"/>
              <a:buNone/>
            </a:pPr>
            <a:endParaRPr sz="1400" b="1"/>
          </a:p>
        </p:txBody>
      </p:sp>
      <p:pic>
        <p:nvPicPr>
          <p:cNvPr id="154" name="Google Shape;154;p26"/>
          <p:cNvPicPr preferRelativeResize="0"/>
          <p:nvPr/>
        </p:nvPicPr>
        <p:blipFill>
          <a:blip r:embed="rId3">
            <a:alphaModFix/>
          </a:blip>
          <a:stretch>
            <a:fillRect/>
          </a:stretch>
        </p:blipFill>
        <p:spPr>
          <a:xfrm>
            <a:off x="3242363" y="2057475"/>
            <a:ext cx="2543175" cy="177165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311700" y="445025"/>
            <a:ext cx="81060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Types of training</a:t>
            </a:r>
            <a:endParaRPr/>
          </a:p>
        </p:txBody>
      </p:sp>
      <p:sp>
        <p:nvSpPr>
          <p:cNvPr id="160" name="Google Shape;160;p27"/>
          <p:cNvSpPr txBox="1">
            <a:spLocks noGrp="1"/>
          </p:cNvSpPr>
          <p:nvPr>
            <p:ph type="body" idx="1"/>
          </p:nvPr>
        </p:nvSpPr>
        <p:spPr>
          <a:xfrm>
            <a:off x="311700" y="1152475"/>
            <a:ext cx="4457100" cy="1896300"/>
          </a:xfrm>
          <a:prstGeom prst="rect">
            <a:avLst/>
          </a:prstGeom>
        </p:spPr>
        <p:txBody>
          <a:bodyPr spcFirstLastPara="1" wrap="square" lIns="91425" tIns="91425" rIns="91425" bIns="91425" anchor="t" anchorCtr="0">
            <a:noAutofit/>
          </a:bodyPr>
          <a:lstStyle/>
          <a:p>
            <a:pPr marL="457200" lvl="0" indent="-368300" algn="l" rtl="0">
              <a:spcBef>
                <a:spcPts val="50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Group</a:t>
            </a:r>
            <a:endParaRPr sz="2200" i="1">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One-on-one</a:t>
            </a:r>
            <a:endParaRPr sz="2200" i="1">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LMS</a:t>
            </a:r>
            <a:endParaRPr sz="2200" i="1">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Lib Guides</a:t>
            </a:r>
            <a:endParaRPr sz="2200" i="1">
              <a:solidFill>
                <a:schemeClr val="dk1"/>
              </a:solidFill>
              <a:latin typeface="Calibri"/>
              <a:ea typeface="Calibri"/>
              <a:cs typeface="Calibri"/>
              <a:sym typeface="Calibri"/>
            </a:endParaRPr>
          </a:p>
          <a:p>
            <a:pPr marL="457200" lvl="0" indent="0" algn="l" rtl="0">
              <a:spcBef>
                <a:spcPts val="500"/>
              </a:spcBef>
              <a:spcAft>
                <a:spcPts val="0"/>
              </a:spcAft>
              <a:buNone/>
            </a:pPr>
            <a:endParaRPr sz="2200" i="1">
              <a:solidFill>
                <a:schemeClr val="dk1"/>
              </a:solidFill>
              <a:latin typeface="Calibri"/>
              <a:ea typeface="Calibri"/>
              <a:cs typeface="Calibri"/>
              <a:sym typeface="Calibri"/>
            </a:endParaRPr>
          </a:p>
          <a:p>
            <a:pPr marL="0" lvl="0" indent="0" algn="l" rtl="0">
              <a:spcBef>
                <a:spcPts val="0"/>
              </a:spcBef>
              <a:spcAft>
                <a:spcPts val="1600"/>
              </a:spcAft>
              <a:buNone/>
            </a:pPr>
            <a:endParaRPr/>
          </a:p>
        </p:txBody>
      </p:sp>
      <p:pic>
        <p:nvPicPr>
          <p:cNvPr id="161" name="Google Shape;161;p27"/>
          <p:cNvPicPr preferRelativeResize="0"/>
          <p:nvPr/>
        </p:nvPicPr>
        <p:blipFill>
          <a:blip r:embed="rId3">
            <a:alphaModFix/>
          </a:blip>
          <a:stretch>
            <a:fillRect/>
          </a:stretch>
        </p:blipFill>
        <p:spPr>
          <a:xfrm>
            <a:off x="5791035" y="2933038"/>
            <a:ext cx="2844465" cy="1896300"/>
          </a:xfrm>
          <a:prstGeom prst="rect">
            <a:avLst/>
          </a:prstGeom>
          <a:noFill/>
          <a:ln>
            <a:noFill/>
          </a:ln>
          <a:effectLst>
            <a:outerShdw blurRad="57150" dist="19050" dir="5400000" algn="bl" rotWithShape="0">
              <a:srgbClr val="000000">
                <a:alpha val="50000"/>
              </a:srgbClr>
            </a:outerShdw>
          </a:effectLst>
        </p:spPr>
      </p:pic>
      <p:pic>
        <p:nvPicPr>
          <p:cNvPr id="162" name="Google Shape;162;p27"/>
          <p:cNvPicPr preferRelativeResize="0"/>
          <p:nvPr/>
        </p:nvPicPr>
        <p:blipFill>
          <a:blip r:embed="rId4">
            <a:alphaModFix/>
          </a:blip>
          <a:stretch>
            <a:fillRect/>
          </a:stretch>
        </p:blipFill>
        <p:spPr>
          <a:xfrm>
            <a:off x="2034449" y="2986251"/>
            <a:ext cx="3508350" cy="1896300"/>
          </a:xfrm>
          <a:prstGeom prst="rect">
            <a:avLst/>
          </a:prstGeom>
          <a:noFill/>
          <a:ln>
            <a:noFill/>
          </a:ln>
          <a:effectLst>
            <a:outerShdw blurRad="57150" dist="19050" dir="5400000" algn="bl" rotWithShape="0">
              <a:srgbClr val="000000">
                <a:alpha val="50000"/>
              </a:srgbClr>
            </a:outerShdw>
          </a:effectLst>
        </p:spPr>
      </p:pic>
      <p:pic>
        <p:nvPicPr>
          <p:cNvPr id="163" name="Google Shape;163;p27"/>
          <p:cNvPicPr preferRelativeResize="0"/>
          <p:nvPr/>
        </p:nvPicPr>
        <p:blipFill>
          <a:blip r:embed="rId5">
            <a:alphaModFix/>
          </a:blip>
          <a:stretch>
            <a:fillRect/>
          </a:stretch>
        </p:blipFill>
        <p:spPr>
          <a:xfrm>
            <a:off x="4956700" y="291725"/>
            <a:ext cx="3678801" cy="2535199"/>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Types of training</a:t>
            </a:r>
            <a:endParaRPr/>
          </a:p>
        </p:txBody>
      </p:sp>
      <p:sp>
        <p:nvSpPr>
          <p:cNvPr id="169" name="Google Shape;169;p28"/>
          <p:cNvSpPr txBox="1">
            <a:spLocks noGrp="1"/>
          </p:cNvSpPr>
          <p:nvPr>
            <p:ph type="body" idx="1"/>
          </p:nvPr>
        </p:nvSpPr>
        <p:spPr>
          <a:xfrm>
            <a:off x="311700" y="1152475"/>
            <a:ext cx="3043500" cy="3416400"/>
          </a:xfrm>
          <a:prstGeom prst="rect">
            <a:avLst/>
          </a:prstGeom>
        </p:spPr>
        <p:txBody>
          <a:bodyPr spcFirstLastPara="1" wrap="square" lIns="91425" tIns="91425" rIns="91425" bIns="91425" anchor="t" anchorCtr="0">
            <a:noAutofit/>
          </a:bodyPr>
          <a:lstStyle/>
          <a:p>
            <a:pPr marL="457200" lvl="0" indent="-368300" algn="l" rtl="0">
              <a:spcBef>
                <a:spcPts val="50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Peer-to-peer</a:t>
            </a:r>
            <a:endParaRPr sz="2200" i="1">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Crib sheets</a:t>
            </a:r>
            <a:endParaRPr sz="2200" i="1">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Training Videos</a:t>
            </a:r>
            <a:endParaRPr sz="2200" i="1">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 sz="2200" i="1">
                <a:solidFill>
                  <a:schemeClr val="dk1"/>
                </a:solidFill>
                <a:latin typeface="Calibri"/>
                <a:ea typeface="Calibri"/>
                <a:cs typeface="Calibri"/>
                <a:sym typeface="Calibri"/>
              </a:rPr>
              <a:t>Tip of the Week</a:t>
            </a:r>
            <a:endParaRPr sz="2200" i="1">
              <a:solidFill>
                <a:schemeClr val="dk1"/>
              </a:solidFill>
              <a:latin typeface="Calibri"/>
              <a:ea typeface="Calibri"/>
              <a:cs typeface="Calibri"/>
              <a:sym typeface="Calibri"/>
            </a:endParaRPr>
          </a:p>
          <a:p>
            <a:pPr marL="0" lvl="0" indent="0" algn="l" rtl="0">
              <a:spcBef>
                <a:spcPts val="0"/>
              </a:spcBef>
              <a:spcAft>
                <a:spcPts val="1600"/>
              </a:spcAft>
              <a:buNone/>
            </a:pPr>
            <a:endParaRPr/>
          </a:p>
        </p:txBody>
      </p:sp>
      <p:pic>
        <p:nvPicPr>
          <p:cNvPr id="170" name="Google Shape;170;p28"/>
          <p:cNvPicPr preferRelativeResize="0"/>
          <p:nvPr/>
        </p:nvPicPr>
        <p:blipFill>
          <a:blip r:embed="rId3">
            <a:alphaModFix/>
          </a:blip>
          <a:stretch>
            <a:fillRect/>
          </a:stretch>
        </p:blipFill>
        <p:spPr>
          <a:xfrm>
            <a:off x="418150" y="2981275"/>
            <a:ext cx="2830600" cy="1889750"/>
          </a:xfrm>
          <a:prstGeom prst="rect">
            <a:avLst/>
          </a:prstGeom>
          <a:noFill/>
          <a:ln>
            <a:noFill/>
          </a:ln>
          <a:effectLst>
            <a:outerShdw blurRad="57150" dist="19050" dir="5400000" algn="bl" rotWithShape="0">
              <a:srgbClr val="000000">
                <a:alpha val="50000"/>
              </a:srgbClr>
            </a:outerShdw>
          </a:effectLst>
        </p:spPr>
      </p:pic>
      <p:pic>
        <p:nvPicPr>
          <p:cNvPr id="171" name="Google Shape;171;p28"/>
          <p:cNvPicPr preferRelativeResize="0"/>
          <p:nvPr/>
        </p:nvPicPr>
        <p:blipFill>
          <a:blip r:embed="rId4">
            <a:alphaModFix/>
          </a:blip>
          <a:stretch>
            <a:fillRect/>
          </a:stretch>
        </p:blipFill>
        <p:spPr>
          <a:xfrm rot="591140">
            <a:off x="6424777" y="493912"/>
            <a:ext cx="2462050" cy="3218051"/>
          </a:xfrm>
          <a:prstGeom prst="rect">
            <a:avLst/>
          </a:prstGeom>
          <a:noFill/>
          <a:ln>
            <a:noFill/>
          </a:ln>
          <a:effectLst>
            <a:outerShdw blurRad="57150" dist="19050" dir="5400000" algn="bl" rotWithShape="0">
              <a:srgbClr val="000000">
                <a:alpha val="50000"/>
              </a:srgbClr>
            </a:outerShdw>
          </a:effectLst>
        </p:spPr>
      </p:pic>
      <p:pic>
        <p:nvPicPr>
          <p:cNvPr id="172" name="Google Shape;172;p28"/>
          <p:cNvPicPr preferRelativeResize="0"/>
          <p:nvPr/>
        </p:nvPicPr>
        <p:blipFill>
          <a:blip r:embed="rId5">
            <a:alphaModFix/>
          </a:blip>
          <a:stretch>
            <a:fillRect/>
          </a:stretch>
        </p:blipFill>
        <p:spPr>
          <a:xfrm>
            <a:off x="3828075" y="3574823"/>
            <a:ext cx="1487850" cy="1296200"/>
          </a:xfrm>
          <a:prstGeom prst="rect">
            <a:avLst/>
          </a:prstGeom>
          <a:noFill/>
          <a:ln>
            <a:noFill/>
          </a:ln>
          <a:effectLst>
            <a:outerShdw blurRad="57150" dist="19050" dir="5400000" algn="bl" rotWithShape="0">
              <a:srgbClr val="000000">
                <a:alpha val="50000"/>
              </a:srgbClr>
            </a:outerShdw>
          </a:effectLst>
        </p:spPr>
      </p:pic>
      <p:pic>
        <p:nvPicPr>
          <p:cNvPr id="173" name="Google Shape;173;p28"/>
          <p:cNvPicPr preferRelativeResize="0"/>
          <p:nvPr/>
        </p:nvPicPr>
        <p:blipFill rotWithShape="1">
          <a:blip r:embed="rId6">
            <a:alphaModFix/>
          </a:blip>
          <a:srcRect t="-8554" r="-17481"/>
          <a:stretch/>
        </p:blipFill>
        <p:spPr>
          <a:xfrm rot="-1">
            <a:off x="6037792" y="3585294"/>
            <a:ext cx="2888042" cy="1386786"/>
          </a:xfrm>
          <a:prstGeom prst="rect">
            <a:avLst/>
          </a:prstGeom>
          <a:noFill/>
          <a:ln>
            <a:noFill/>
          </a:ln>
          <a:effectLst>
            <a:outerShdw blurRad="57150" dist="19050" dir="5400000" algn="bl" rotWithShape="0">
              <a:srgbClr val="000000">
                <a:alpha val="50000"/>
              </a:srgbClr>
            </a:outerShdw>
          </a:effectLst>
        </p:spPr>
      </p:pic>
      <p:pic>
        <p:nvPicPr>
          <p:cNvPr id="174" name="Google Shape;174;p28"/>
          <p:cNvPicPr preferRelativeResize="0"/>
          <p:nvPr/>
        </p:nvPicPr>
        <p:blipFill>
          <a:blip r:embed="rId7">
            <a:alphaModFix/>
          </a:blip>
          <a:stretch>
            <a:fillRect/>
          </a:stretch>
        </p:blipFill>
        <p:spPr>
          <a:xfrm rot="-509204">
            <a:off x="3919960" y="591356"/>
            <a:ext cx="2194354" cy="2847613"/>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3559975" y="3881450"/>
            <a:ext cx="5500800" cy="10479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All of our documentation is in Microsoft OneNote. We have sections for borrowing, lending, Alma fulfillment, Rapid exports, processing invoices, etc</a:t>
            </a:r>
            <a:endParaRPr sz="1800" b="1"/>
          </a:p>
        </p:txBody>
      </p:sp>
      <p:sp>
        <p:nvSpPr>
          <p:cNvPr id="180" name="Google Shape;180;p29"/>
          <p:cNvSpPr txBox="1">
            <a:spLocks noGrp="1"/>
          </p:cNvSpPr>
          <p:nvPr>
            <p:ph type="title"/>
          </p:nvPr>
        </p:nvSpPr>
        <p:spPr>
          <a:xfrm>
            <a:off x="311700" y="445025"/>
            <a:ext cx="8520600" cy="6264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Types of Programs Used to Create Training Material </a:t>
            </a:r>
            <a:endParaRPr/>
          </a:p>
        </p:txBody>
      </p:sp>
      <p:sp>
        <p:nvSpPr>
          <p:cNvPr id="181" name="Google Shape;181;p29"/>
          <p:cNvSpPr txBox="1">
            <a:spLocks noGrp="1"/>
          </p:cNvSpPr>
          <p:nvPr>
            <p:ph type="body" idx="1"/>
          </p:nvPr>
        </p:nvSpPr>
        <p:spPr>
          <a:xfrm>
            <a:off x="311700" y="1152475"/>
            <a:ext cx="8520600" cy="193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Microsoft Office</a:t>
            </a:r>
            <a:endParaRPr/>
          </a:p>
          <a:p>
            <a:pPr marL="914400" lvl="1" indent="-317500" algn="l" rtl="0">
              <a:spcBef>
                <a:spcPts val="0"/>
              </a:spcBef>
              <a:spcAft>
                <a:spcPts val="0"/>
              </a:spcAft>
              <a:buSzPts val="1400"/>
              <a:buChar char="○"/>
            </a:pPr>
            <a:r>
              <a:rPr lang="en"/>
              <a:t>One Note, Powerpoint, Word</a:t>
            </a:r>
            <a:endParaRPr/>
          </a:p>
          <a:p>
            <a:pPr marL="914400" lvl="1" indent="-317500" algn="l" rtl="0">
              <a:spcBef>
                <a:spcPts val="0"/>
              </a:spcBef>
              <a:spcAft>
                <a:spcPts val="0"/>
              </a:spcAft>
              <a:buSzPts val="1400"/>
              <a:buChar char="○"/>
            </a:pPr>
            <a:r>
              <a:rPr lang="en"/>
              <a:t>Create paper workflows and guides</a:t>
            </a:r>
            <a:endParaRPr/>
          </a:p>
          <a:p>
            <a:pPr marL="914400" lvl="1" indent="-317500" algn="l" rtl="0">
              <a:spcBef>
                <a:spcPts val="0"/>
              </a:spcBef>
              <a:spcAft>
                <a:spcPts val="0"/>
              </a:spcAft>
              <a:buSzPts val="1400"/>
              <a:buChar char="○"/>
            </a:pPr>
            <a:r>
              <a:rPr lang="en"/>
              <a:t>Step-by-step instructions</a:t>
            </a:r>
            <a:endParaRPr/>
          </a:p>
          <a:p>
            <a:pPr marL="457200" lvl="0" indent="-342900" algn="l" rtl="0">
              <a:spcBef>
                <a:spcPts val="0"/>
              </a:spcBef>
              <a:spcAft>
                <a:spcPts val="0"/>
              </a:spcAft>
              <a:buSzPts val="1800"/>
              <a:buChar char="●"/>
            </a:pPr>
            <a:r>
              <a:rPr lang="en"/>
              <a:t>LibGuides</a:t>
            </a:r>
            <a:endParaRPr/>
          </a:p>
          <a:p>
            <a:pPr marL="457200" lvl="0" indent="-342900" algn="l" rtl="0">
              <a:spcBef>
                <a:spcPts val="0"/>
              </a:spcBef>
              <a:spcAft>
                <a:spcPts val="0"/>
              </a:spcAft>
              <a:buSzPts val="1800"/>
              <a:buChar char="●"/>
            </a:pPr>
            <a:r>
              <a:rPr lang="en"/>
              <a:t>Atlas Video Library</a:t>
            </a:r>
            <a:endParaRPr/>
          </a:p>
        </p:txBody>
      </p:sp>
      <p:sp>
        <p:nvSpPr>
          <p:cNvPr id="182" name="Google Shape;182;p29"/>
          <p:cNvSpPr/>
          <p:nvPr/>
        </p:nvSpPr>
        <p:spPr>
          <a:xfrm rot="665033">
            <a:off x="3167046" y="2523915"/>
            <a:ext cx="4010270" cy="1345398"/>
          </a:xfrm>
          <a:prstGeom prst="flowChartDocument">
            <a:avLst/>
          </a:prstGeom>
          <a:solidFill>
            <a:srgbClr val="E6B8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b="1">
                <a:solidFill>
                  <a:schemeClr val="dk1"/>
                </a:solidFill>
                <a:highlight>
                  <a:srgbClr val="E6B8AF"/>
                </a:highlight>
                <a:latin typeface="Consolas"/>
                <a:ea typeface="Consolas"/>
                <a:cs typeface="Consolas"/>
                <a:sym typeface="Consolas"/>
              </a:rPr>
              <a:t>Because our department handles so many things we are all cross trained on Circulation, Reserves, inventory, access, and we process archives and maintain the Rare books collection. Both ILL employees handle both Lending and borrowing and students handle book retrieval and packaging</a:t>
            </a:r>
            <a:endParaRPr/>
          </a:p>
        </p:txBody>
      </p:sp>
      <p:sp>
        <p:nvSpPr>
          <p:cNvPr id="183" name="Google Shape;183;p29"/>
          <p:cNvSpPr/>
          <p:nvPr/>
        </p:nvSpPr>
        <p:spPr>
          <a:xfrm rot="-709313">
            <a:off x="383223" y="3220335"/>
            <a:ext cx="2916971" cy="1000115"/>
          </a:xfrm>
          <a:prstGeom prst="wedgeRectCallout">
            <a:avLst>
              <a:gd name="adj1" fmla="val 31579"/>
              <a:gd name="adj2" fmla="val 67353"/>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Courier New"/>
                <a:ea typeface="Courier New"/>
                <a:cs typeface="Courier New"/>
                <a:sym typeface="Courier New"/>
              </a:rPr>
              <a:t>Most of our training is hands on, although we have created "cheat sheets" to assist in the training process.</a:t>
            </a:r>
            <a:endParaRPr b="1">
              <a:latin typeface="Courier New"/>
              <a:ea typeface="Courier New"/>
              <a:cs typeface="Courier New"/>
              <a:sym typeface="Courier New"/>
            </a:endParaRPr>
          </a:p>
        </p:txBody>
      </p:sp>
      <p:sp>
        <p:nvSpPr>
          <p:cNvPr id="184" name="Google Shape;184;p29"/>
          <p:cNvSpPr/>
          <p:nvPr/>
        </p:nvSpPr>
        <p:spPr>
          <a:xfrm>
            <a:off x="6417475" y="2092679"/>
            <a:ext cx="2414700" cy="729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Roboto"/>
                <a:ea typeface="Roboto"/>
                <a:cs typeface="Roboto"/>
                <a:sym typeface="Roboto"/>
              </a:rPr>
              <a:t>Don’t really have formal training materials</a:t>
            </a:r>
            <a:endParaRPr sz="1200" b="1" dirty="0"/>
          </a:p>
        </p:txBody>
      </p:sp>
      <p:sp>
        <p:nvSpPr>
          <p:cNvPr id="185" name="Google Shape;185;p29"/>
          <p:cNvSpPr txBox="1"/>
          <p:nvPr/>
        </p:nvSpPr>
        <p:spPr>
          <a:xfrm>
            <a:off x="5298300" y="1416688"/>
            <a:ext cx="3333900" cy="440700"/>
          </a:xfrm>
          <a:prstGeom prst="rect">
            <a:avLst/>
          </a:prstGeom>
          <a:solidFill>
            <a:srgbClr val="A4C2F4"/>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a:solidFill>
                  <a:schemeClr val="dk1"/>
                </a:solidFill>
                <a:latin typeface="Roboto"/>
                <a:ea typeface="Roboto"/>
                <a:cs typeface="Roboto"/>
                <a:sym typeface="Roboto"/>
              </a:rPr>
              <a:t> Individual laminated one-sheet guides </a:t>
            </a:r>
            <a:endParaRPr b="1"/>
          </a:p>
        </p:txBody>
      </p:sp>
      <p:sp>
        <p:nvSpPr>
          <p:cNvPr id="186" name="Google Shape;186;p29"/>
          <p:cNvSpPr txBox="1"/>
          <p:nvPr/>
        </p:nvSpPr>
        <p:spPr>
          <a:xfrm>
            <a:off x="1051025" y="4508650"/>
            <a:ext cx="2024100" cy="357300"/>
          </a:xfrm>
          <a:prstGeom prst="rect">
            <a:avLst/>
          </a:prstGeom>
          <a:solidFill>
            <a:srgbClr val="F6B26B"/>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Impact"/>
                <a:ea typeface="Impact"/>
                <a:cs typeface="Impact"/>
                <a:sym typeface="Impact"/>
              </a:rPr>
              <a:t>Face to face training</a:t>
            </a:r>
            <a:endParaRPr b="1">
              <a:latin typeface="Impact"/>
              <a:ea typeface="Impact"/>
              <a:cs typeface="Impact"/>
              <a:sym typeface="Impac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Types of Cross Training from the Survey</a:t>
            </a:r>
            <a:endParaRPr/>
          </a:p>
        </p:txBody>
      </p:sp>
      <p:sp>
        <p:nvSpPr>
          <p:cNvPr id="192" name="Google Shape;192;p30"/>
          <p:cNvSpPr txBox="1">
            <a:spLocks noGrp="1"/>
          </p:cNvSpPr>
          <p:nvPr>
            <p:ph type="body" idx="1"/>
          </p:nvPr>
        </p:nvSpPr>
        <p:spPr>
          <a:xfrm>
            <a:off x="311700" y="1152475"/>
            <a:ext cx="8520600" cy="213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Employees cross training (29 out of 32 responded to that question)</a:t>
            </a:r>
            <a:endParaRPr/>
          </a:p>
          <a:p>
            <a:pPr marL="914400" lvl="1" indent="-317500" algn="l" rtl="0">
              <a:spcBef>
                <a:spcPts val="0"/>
              </a:spcBef>
              <a:spcAft>
                <a:spcPts val="0"/>
              </a:spcAft>
              <a:buSzPts val="1400"/>
              <a:buChar char="-"/>
            </a:pPr>
            <a:r>
              <a:rPr lang="en"/>
              <a:t>Within ILL department</a:t>
            </a:r>
            <a:endParaRPr/>
          </a:p>
          <a:p>
            <a:pPr marL="1371600" lvl="2" indent="-317500" algn="l" rtl="0">
              <a:spcBef>
                <a:spcPts val="0"/>
              </a:spcBef>
              <a:spcAft>
                <a:spcPts val="0"/>
              </a:spcAft>
              <a:buSzPts val="1400"/>
              <a:buChar char="-"/>
            </a:pPr>
            <a:r>
              <a:rPr lang="en"/>
              <a:t>Lending</a:t>
            </a:r>
            <a:endParaRPr/>
          </a:p>
          <a:p>
            <a:pPr marL="1371600" lvl="2" indent="-317500" algn="l" rtl="0">
              <a:spcBef>
                <a:spcPts val="0"/>
              </a:spcBef>
              <a:spcAft>
                <a:spcPts val="0"/>
              </a:spcAft>
              <a:buSzPts val="1400"/>
              <a:buChar char="-"/>
            </a:pPr>
            <a:r>
              <a:rPr lang="en"/>
              <a:t>Borrowing</a:t>
            </a:r>
            <a:endParaRPr/>
          </a:p>
          <a:p>
            <a:pPr marL="1371600" lvl="2" indent="-317500" algn="l" rtl="0">
              <a:spcBef>
                <a:spcPts val="0"/>
              </a:spcBef>
              <a:spcAft>
                <a:spcPts val="0"/>
              </a:spcAft>
              <a:buSzPts val="1400"/>
              <a:buChar char="-"/>
            </a:pPr>
            <a:r>
              <a:rPr lang="en"/>
              <a:t>Document Delivery</a:t>
            </a:r>
            <a:endParaRPr/>
          </a:p>
          <a:p>
            <a:pPr marL="914400" lvl="1" indent="-317500" algn="l" rtl="0">
              <a:spcBef>
                <a:spcPts val="0"/>
              </a:spcBef>
              <a:spcAft>
                <a:spcPts val="0"/>
              </a:spcAft>
              <a:buSzPts val="1400"/>
              <a:buChar char="-"/>
            </a:pPr>
            <a:r>
              <a:rPr lang="en"/>
              <a:t>Other library service desks</a:t>
            </a:r>
            <a:endParaRPr/>
          </a:p>
          <a:p>
            <a:pPr marL="914400" lvl="1" indent="-317500" algn="l" rtl="0">
              <a:spcBef>
                <a:spcPts val="0"/>
              </a:spcBef>
              <a:spcAft>
                <a:spcPts val="0"/>
              </a:spcAft>
              <a:buSzPts val="1400"/>
              <a:buChar char="-"/>
            </a:pPr>
            <a:endParaRPr/>
          </a:p>
          <a:p>
            <a:pPr marL="457200" marR="0" lvl="0" indent="0" algn="l" rtl="0">
              <a:lnSpc>
                <a:spcPct val="115000"/>
              </a:lnSpc>
              <a:spcBef>
                <a:spcPts val="1600"/>
              </a:spcBef>
              <a:spcAft>
                <a:spcPts val="1600"/>
              </a:spcAft>
              <a:buNone/>
            </a:pPr>
            <a:endParaRPr/>
          </a:p>
        </p:txBody>
      </p:sp>
      <p:sp>
        <p:nvSpPr>
          <p:cNvPr id="193" name="Google Shape;193;p30"/>
          <p:cNvSpPr txBox="1"/>
          <p:nvPr/>
        </p:nvSpPr>
        <p:spPr>
          <a:xfrm rot="-961769">
            <a:off x="3857547" y="3690886"/>
            <a:ext cx="5250751" cy="464416"/>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Georgia"/>
                <a:ea typeface="Georgia"/>
                <a:cs typeface="Georgia"/>
                <a:sym typeface="Georgia"/>
              </a:rPr>
              <a:t>Employees are only cross trained within the department (lending/borrowing)</a:t>
            </a:r>
            <a:endParaRPr sz="1000" b="1">
              <a:solidFill>
                <a:schemeClr val="dk1"/>
              </a:solidFill>
              <a:highlight>
                <a:srgbClr val="FBF2EC"/>
              </a:highlight>
              <a:latin typeface="Georgia"/>
              <a:ea typeface="Georgia"/>
              <a:cs typeface="Georgia"/>
              <a:sym typeface="Georgia"/>
            </a:endParaRPr>
          </a:p>
        </p:txBody>
      </p:sp>
      <p:sp>
        <p:nvSpPr>
          <p:cNvPr id="194" name="Google Shape;194;p30"/>
          <p:cNvSpPr txBox="1"/>
          <p:nvPr/>
        </p:nvSpPr>
        <p:spPr>
          <a:xfrm rot="605755">
            <a:off x="388555" y="4089778"/>
            <a:ext cx="2774156" cy="487903"/>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Impact"/>
                <a:ea typeface="Impact"/>
                <a:cs typeface="Impact"/>
                <a:sym typeface="Impact"/>
              </a:rPr>
              <a:t>ILL and Circulation (Borrowing) are cross-trained.</a:t>
            </a:r>
            <a:endParaRPr>
              <a:latin typeface="Impact"/>
              <a:ea typeface="Impact"/>
              <a:cs typeface="Impact"/>
              <a:sym typeface="Impact"/>
            </a:endParaRPr>
          </a:p>
        </p:txBody>
      </p:sp>
      <p:sp>
        <p:nvSpPr>
          <p:cNvPr id="195" name="Google Shape;195;p30"/>
          <p:cNvSpPr txBox="1"/>
          <p:nvPr/>
        </p:nvSpPr>
        <p:spPr>
          <a:xfrm>
            <a:off x="3998325" y="1998600"/>
            <a:ext cx="4969200" cy="8361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highlight>
                  <a:srgbClr val="F4CCCC"/>
                </a:highlight>
                <a:latin typeface="Roboto"/>
                <a:ea typeface="Roboto"/>
                <a:cs typeface="Roboto"/>
                <a:sym typeface="Roboto"/>
              </a:rPr>
              <a:t>Because our department handles so many things we are all cross trained on Circulation, Reserves, inventory, access, and we process archives and maintain the Rare books collection. Both ILL employees handle both Lending and borrowing and students handle book retrieval and packaging</a:t>
            </a:r>
            <a:endParaRPr sz="1000">
              <a:solidFill>
                <a:schemeClr val="dk1"/>
              </a:solidFill>
              <a:highlight>
                <a:srgbClr val="F4CCCC"/>
              </a:highlight>
              <a:latin typeface="Roboto"/>
              <a:ea typeface="Roboto"/>
              <a:cs typeface="Roboto"/>
              <a:sym typeface="Roboto"/>
            </a:endParaRPr>
          </a:p>
          <a:p>
            <a:pPr marL="0" lvl="0" indent="0" algn="l" rtl="0">
              <a:spcBef>
                <a:spcPts val="0"/>
              </a:spcBef>
              <a:spcAft>
                <a:spcPts val="0"/>
              </a:spcAft>
              <a:buNone/>
            </a:pPr>
            <a:endParaRPr/>
          </a:p>
        </p:txBody>
      </p:sp>
      <p:sp>
        <p:nvSpPr>
          <p:cNvPr id="196" name="Google Shape;196;p30"/>
          <p:cNvSpPr txBox="1"/>
          <p:nvPr/>
        </p:nvSpPr>
        <p:spPr>
          <a:xfrm>
            <a:off x="685025" y="3065200"/>
            <a:ext cx="5991000" cy="3948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D0E0E3"/>
                </a:highlight>
                <a:latin typeface="Pacifico"/>
                <a:ea typeface="Pacifico"/>
                <a:cs typeface="Pacifico"/>
                <a:sym typeface="Pacifico"/>
              </a:rPr>
              <a:t>We are a small library so everybody needs to be trained in a variety of areas</a:t>
            </a:r>
            <a:endParaRPr>
              <a:highlight>
                <a:srgbClr val="D0E0E3"/>
              </a:highlight>
              <a:latin typeface="Pacifico"/>
              <a:ea typeface="Pacifico"/>
              <a:cs typeface="Pacifico"/>
              <a:sym typeface="Pacific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Types of Cross Training from the Survey</a:t>
            </a:r>
            <a:endParaRPr/>
          </a:p>
        </p:txBody>
      </p:sp>
      <p:sp>
        <p:nvSpPr>
          <p:cNvPr id="202" name="Google Shape;202;p31"/>
          <p:cNvSpPr txBox="1">
            <a:spLocks noGrp="1"/>
          </p:cNvSpPr>
          <p:nvPr>
            <p:ph type="body" idx="1"/>
          </p:nvPr>
        </p:nvSpPr>
        <p:spPr>
          <a:xfrm>
            <a:off x="311700" y="1152475"/>
            <a:ext cx="8520600" cy="954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Employees cross training (29 out of 32 responded to that question)</a:t>
            </a:r>
            <a:endParaRPr dirty="0"/>
          </a:p>
          <a:p>
            <a:pPr marL="914400" lvl="1" indent="-317500" algn="l" rtl="0">
              <a:spcBef>
                <a:spcPts val="0"/>
              </a:spcBef>
              <a:spcAft>
                <a:spcPts val="0"/>
              </a:spcAft>
              <a:buSzPts val="1400"/>
              <a:buChar char="-"/>
            </a:pPr>
            <a:r>
              <a:rPr lang="en" dirty="0"/>
              <a:t>Other library departments</a:t>
            </a:r>
            <a:endParaRPr dirty="0"/>
          </a:p>
          <a:p>
            <a:pPr marL="914400" lvl="1" indent="-317500" algn="l" rtl="0">
              <a:spcBef>
                <a:spcPts val="0"/>
              </a:spcBef>
              <a:spcAft>
                <a:spcPts val="0"/>
              </a:spcAft>
              <a:buSzPts val="1400"/>
              <a:buChar char="-"/>
            </a:pPr>
            <a:r>
              <a:rPr lang="en" dirty="0"/>
              <a:t>Other comments</a:t>
            </a:r>
            <a:endParaRPr dirty="0"/>
          </a:p>
          <a:p>
            <a:pPr marL="0" lvl="0" indent="0" algn="l" rtl="0">
              <a:spcBef>
                <a:spcPts val="1600"/>
              </a:spcBef>
              <a:spcAft>
                <a:spcPts val="0"/>
              </a:spcAft>
              <a:buNone/>
            </a:pPr>
            <a:endParaRPr dirty="0"/>
          </a:p>
          <a:p>
            <a:pPr marL="457200" marR="0" lvl="0" indent="0" algn="l" rtl="0">
              <a:lnSpc>
                <a:spcPct val="115000"/>
              </a:lnSpc>
              <a:spcBef>
                <a:spcPts val="1600"/>
              </a:spcBef>
              <a:spcAft>
                <a:spcPts val="1600"/>
              </a:spcAft>
              <a:buNone/>
            </a:pPr>
            <a:endParaRPr dirty="0"/>
          </a:p>
        </p:txBody>
      </p:sp>
      <p:sp>
        <p:nvSpPr>
          <p:cNvPr id="203" name="Google Shape;203;p31"/>
          <p:cNvSpPr txBox="1"/>
          <p:nvPr/>
        </p:nvSpPr>
        <p:spPr>
          <a:xfrm rot="729885">
            <a:off x="781919" y="2871602"/>
            <a:ext cx="4322253" cy="612856"/>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dk1"/>
                </a:solidFill>
                <a:latin typeface="Roboto Mono"/>
                <a:ea typeface="Roboto Mono"/>
                <a:cs typeface="Roboto Mono"/>
                <a:sym typeface="Roboto Mono"/>
              </a:rPr>
              <a:t>There is little actual cross-training (involving interlibrary services). We try to educate other staff using mass emails and the library's intranet.</a:t>
            </a:r>
            <a:endParaRPr b="1" dirty="0">
              <a:latin typeface="Roboto Mono"/>
              <a:ea typeface="Roboto Mono"/>
              <a:cs typeface="Roboto Mono"/>
              <a:sym typeface="Roboto Mono"/>
            </a:endParaRPr>
          </a:p>
        </p:txBody>
      </p:sp>
      <p:sp>
        <p:nvSpPr>
          <p:cNvPr id="204" name="Google Shape;204;p31"/>
          <p:cNvSpPr txBox="1"/>
          <p:nvPr/>
        </p:nvSpPr>
        <p:spPr>
          <a:xfrm rot="-485646">
            <a:off x="4127381" y="2289166"/>
            <a:ext cx="4862237" cy="478443"/>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solidFill>
                  <a:schemeClr val="dk1"/>
                </a:solidFill>
                <a:highlight>
                  <a:srgbClr val="D9D2E9"/>
                </a:highlight>
                <a:latin typeface="Roboto"/>
                <a:ea typeface="Roboto"/>
                <a:cs typeface="Roboto"/>
                <a:sym typeface="Roboto"/>
              </a:rPr>
              <a:t>Cross training is currently minimal, however, we are going to be more widely cross training in the next six months.</a:t>
            </a:r>
            <a:endParaRPr b="1" dirty="0">
              <a:highlight>
                <a:srgbClr val="D9D2E9"/>
              </a:highlight>
            </a:endParaRPr>
          </a:p>
        </p:txBody>
      </p:sp>
      <p:sp>
        <p:nvSpPr>
          <p:cNvPr id="205" name="Google Shape;205;p31"/>
          <p:cNvSpPr txBox="1"/>
          <p:nvPr/>
        </p:nvSpPr>
        <p:spPr>
          <a:xfrm>
            <a:off x="607200" y="3932975"/>
            <a:ext cx="7691400" cy="726300"/>
          </a:xfrm>
          <a:prstGeom prst="rect">
            <a:avLst/>
          </a:prstGeom>
          <a:solidFill>
            <a:srgbClr val="FFF2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highlight>
                  <a:srgbClr val="FFF2CC"/>
                </a:highlight>
                <a:latin typeface="Impact"/>
                <a:ea typeface="Impact"/>
                <a:cs typeface="Impact"/>
                <a:sym typeface="Impact"/>
              </a:rPr>
              <a:t>Because our department handles so many things we are all cross trained on Circulation, Reserves, inventory, access, and we process archives and maintain the Rare books collection. Both ILL employees handle both Lending and borrowing and students handle book retrieval and packaging</a:t>
            </a:r>
            <a:endParaRPr sz="1100">
              <a:solidFill>
                <a:schemeClr val="dk1"/>
              </a:solidFill>
              <a:highlight>
                <a:srgbClr val="FFF2CC"/>
              </a:highlight>
              <a:latin typeface="Impact"/>
              <a:ea typeface="Impact"/>
              <a:cs typeface="Impact"/>
              <a:sym typeface="Impact"/>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63" name="Google Shape;63;p14"/>
          <p:cNvSpPr txBox="1">
            <a:spLocks noGrp="1"/>
          </p:cNvSpPr>
          <p:nvPr>
            <p:ph type="body" idx="1"/>
          </p:nvPr>
        </p:nvSpPr>
        <p:spPr>
          <a:xfrm>
            <a:off x="311700" y="126470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The survey</a:t>
            </a:r>
            <a:endParaRPr/>
          </a:p>
          <a:p>
            <a:pPr marL="914400" lvl="1" indent="-317500" algn="l" rtl="0">
              <a:spcBef>
                <a:spcPts val="0"/>
              </a:spcBef>
              <a:spcAft>
                <a:spcPts val="0"/>
              </a:spcAft>
              <a:buSzPts val="1400"/>
              <a:buAutoNum type="alphaLcPeriod"/>
            </a:pPr>
            <a:r>
              <a:rPr lang="en"/>
              <a:t>What we asked</a:t>
            </a:r>
            <a:endParaRPr/>
          </a:p>
          <a:p>
            <a:pPr marL="914400" lvl="1" indent="-317500" algn="l" rtl="0">
              <a:spcBef>
                <a:spcPts val="0"/>
              </a:spcBef>
              <a:spcAft>
                <a:spcPts val="0"/>
              </a:spcAft>
              <a:buSzPts val="1400"/>
              <a:buAutoNum type="alphaLcPeriod"/>
            </a:pPr>
            <a:r>
              <a:rPr lang="en"/>
              <a:t>Where responses came from</a:t>
            </a:r>
            <a:endParaRPr/>
          </a:p>
          <a:p>
            <a:pPr marL="914400" lvl="1" indent="-317500" algn="l" rtl="0">
              <a:spcBef>
                <a:spcPts val="0"/>
              </a:spcBef>
              <a:spcAft>
                <a:spcPts val="0"/>
              </a:spcAft>
              <a:buSzPts val="1400"/>
              <a:buAutoNum type="alphaLcPeriod"/>
            </a:pPr>
            <a:r>
              <a:rPr lang="en"/>
              <a:t>Response summary</a:t>
            </a:r>
            <a:endParaRPr/>
          </a:p>
          <a:p>
            <a:pPr marL="914400" lvl="1" indent="-317500" algn="l" rtl="0">
              <a:spcBef>
                <a:spcPts val="0"/>
              </a:spcBef>
              <a:spcAft>
                <a:spcPts val="0"/>
              </a:spcAft>
              <a:buSzPts val="1400"/>
              <a:buAutoNum type="alphaLcPeriod"/>
            </a:pPr>
            <a:r>
              <a:rPr lang="en"/>
              <a:t>Types of training</a:t>
            </a:r>
            <a:endParaRPr/>
          </a:p>
          <a:p>
            <a:pPr marL="914400" lvl="1" indent="-317500" algn="l" rtl="0">
              <a:spcBef>
                <a:spcPts val="0"/>
              </a:spcBef>
              <a:spcAft>
                <a:spcPts val="0"/>
              </a:spcAft>
              <a:buSzPts val="1400"/>
              <a:buAutoNum type="alphaLcPeriod"/>
            </a:pPr>
            <a:r>
              <a:rPr lang="en"/>
              <a:t>Types of cross-training</a:t>
            </a:r>
            <a:endParaRPr/>
          </a:p>
          <a:p>
            <a:pPr marL="457200" lvl="0" indent="-342900" algn="l" rtl="0">
              <a:spcBef>
                <a:spcPts val="0"/>
              </a:spcBef>
              <a:spcAft>
                <a:spcPts val="0"/>
              </a:spcAft>
              <a:buSzPts val="1800"/>
              <a:buAutoNum type="arabicPeriod"/>
            </a:pPr>
            <a:r>
              <a:rPr lang="en"/>
              <a:t>Examples</a:t>
            </a:r>
            <a:endParaRPr/>
          </a:p>
          <a:p>
            <a:pPr marL="914400" lvl="1" indent="-317500" algn="l" rtl="0">
              <a:spcBef>
                <a:spcPts val="0"/>
              </a:spcBef>
              <a:spcAft>
                <a:spcPts val="0"/>
              </a:spcAft>
              <a:buSzPts val="1400"/>
              <a:buAutoNum type="alphaLcPeriod"/>
            </a:pPr>
            <a:r>
              <a:rPr lang="en"/>
              <a:t>Nazareth College (throughout presentation)</a:t>
            </a:r>
            <a:endParaRPr/>
          </a:p>
          <a:p>
            <a:pPr marL="914400" lvl="1" indent="-317500" algn="l" rtl="0">
              <a:spcBef>
                <a:spcPts val="0"/>
              </a:spcBef>
              <a:spcAft>
                <a:spcPts val="0"/>
              </a:spcAft>
              <a:buSzPts val="1400"/>
              <a:buAutoNum type="alphaLcPeriod"/>
            </a:pPr>
            <a:r>
              <a:rPr lang="en"/>
              <a:t>Hudson Valley Community College</a:t>
            </a:r>
            <a:endParaRPr/>
          </a:p>
          <a:p>
            <a:pPr marL="914400" lvl="1" indent="-317500" algn="l" rtl="0">
              <a:spcBef>
                <a:spcPts val="0"/>
              </a:spcBef>
              <a:spcAft>
                <a:spcPts val="0"/>
              </a:spcAft>
              <a:buSzPts val="1400"/>
              <a:buAutoNum type="alphaLcPeriod"/>
            </a:pPr>
            <a:r>
              <a:rPr lang="en"/>
              <a:t>The College of Saint Rose</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Types of Cross Training from the Survey</a:t>
            </a:r>
            <a:endParaRPr/>
          </a:p>
        </p:txBody>
      </p:sp>
      <p:sp>
        <p:nvSpPr>
          <p:cNvPr id="211" name="Google Shape;211;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Student workers</a:t>
            </a:r>
            <a:endParaRPr/>
          </a:p>
          <a:p>
            <a:pPr marL="914400" lvl="1" indent="-317500" algn="l" rtl="0">
              <a:spcBef>
                <a:spcPts val="0"/>
              </a:spcBef>
              <a:spcAft>
                <a:spcPts val="0"/>
              </a:spcAft>
              <a:buSzPts val="1400"/>
              <a:buChar char="-"/>
            </a:pPr>
            <a:r>
              <a:rPr lang="en"/>
              <a:t>Within ILL department</a:t>
            </a:r>
            <a:endParaRPr/>
          </a:p>
          <a:p>
            <a:pPr marL="1371600" lvl="2" indent="-317500" algn="l" rtl="0">
              <a:spcBef>
                <a:spcPts val="0"/>
              </a:spcBef>
              <a:spcAft>
                <a:spcPts val="0"/>
              </a:spcAft>
              <a:buSzPts val="1400"/>
              <a:buChar char="-"/>
            </a:pPr>
            <a:r>
              <a:rPr lang="en"/>
              <a:t>Lending</a:t>
            </a:r>
            <a:endParaRPr/>
          </a:p>
          <a:p>
            <a:pPr marL="1371600" lvl="2" indent="-317500" algn="l" rtl="0">
              <a:spcBef>
                <a:spcPts val="0"/>
              </a:spcBef>
              <a:spcAft>
                <a:spcPts val="0"/>
              </a:spcAft>
              <a:buSzPts val="1400"/>
              <a:buChar char="-"/>
            </a:pPr>
            <a:r>
              <a:rPr lang="en"/>
              <a:t>Borrowing</a:t>
            </a:r>
            <a:endParaRPr/>
          </a:p>
          <a:p>
            <a:pPr marL="1371600" lvl="2" indent="-317500" algn="l" rtl="0">
              <a:spcBef>
                <a:spcPts val="0"/>
              </a:spcBef>
              <a:spcAft>
                <a:spcPts val="0"/>
              </a:spcAft>
              <a:buSzPts val="1400"/>
              <a:buChar char="-"/>
            </a:pPr>
            <a:r>
              <a:rPr lang="en"/>
              <a:t>Document Delivery</a:t>
            </a:r>
            <a:endParaRPr/>
          </a:p>
          <a:p>
            <a:pPr marL="914400" lvl="1" indent="-317500" algn="l" rtl="0">
              <a:spcBef>
                <a:spcPts val="0"/>
              </a:spcBef>
              <a:spcAft>
                <a:spcPts val="0"/>
              </a:spcAft>
              <a:buSzPts val="1400"/>
              <a:buChar char="-"/>
            </a:pPr>
            <a:r>
              <a:rPr lang="en"/>
              <a:t>Other library service desks</a:t>
            </a:r>
            <a:endParaRPr/>
          </a:p>
          <a:p>
            <a:pPr marL="914400" lvl="1" indent="-317500" algn="l" rtl="0">
              <a:spcBef>
                <a:spcPts val="0"/>
              </a:spcBef>
              <a:spcAft>
                <a:spcPts val="0"/>
              </a:spcAft>
              <a:buSzPts val="1400"/>
              <a:buChar char="-"/>
            </a:pPr>
            <a:r>
              <a:rPr lang="en"/>
              <a:t>Other library departments</a:t>
            </a: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Sources for Training &amp; Supervising</a:t>
            </a:r>
            <a:endParaRPr/>
          </a:p>
        </p:txBody>
      </p:sp>
      <p:sp>
        <p:nvSpPr>
          <p:cNvPr id="217" name="Google Shape;217;p33"/>
          <p:cNvSpPr txBox="1">
            <a:spLocks noGrp="1"/>
          </p:cNvSpPr>
          <p:nvPr>
            <p:ph type="body" idx="1"/>
          </p:nvPr>
        </p:nvSpPr>
        <p:spPr>
          <a:xfrm>
            <a:off x="5230900" y="1152475"/>
            <a:ext cx="3601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8" name="Google Shape;218;p33"/>
          <p:cNvPicPr preferRelativeResize="0"/>
          <p:nvPr/>
        </p:nvPicPr>
        <p:blipFill>
          <a:blip r:embed="rId3">
            <a:alphaModFix/>
          </a:blip>
          <a:stretch>
            <a:fillRect/>
          </a:stretch>
        </p:blipFill>
        <p:spPr>
          <a:xfrm>
            <a:off x="614075" y="1243850"/>
            <a:ext cx="2182900" cy="2827850"/>
          </a:xfrm>
          <a:prstGeom prst="rect">
            <a:avLst/>
          </a:prstGeom>
          <a:noFill/>
          <a:ln>
            <a:noFill/>
          </a:ln>
        </p:spPr>
      </p:pic>
      <p:pic>
        <p:nvPicPr>
          <p:cNvPr id="219" name="Google Shape;219;p33"/>
          <p:cNvPicPr preferRelativeResize="0"/>
          <p:nvPr/>
        </p:nvPicPr>
        <p:blipFill>
          <a:blip r:embed="rId4">
            <a:alphaModFix/>
          </a:blip>
          <a:stretch>
            <a:fillRect/>
          </a:stretch>
        </p:blipFill>
        <p:spPr>
          <a:xfrm>
            <a:off x="3090600" y="1782675"/>
            <a:ext cx="1752600" cy="26670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311700" y="136400"/>
            <a:ext cx="8520600" cy="9912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Training example - </a:t>
            </a:r>
            <a:br>
              <a:rPr lang="en"/>
            </a:br>
            <a:r>
              <a:rPr lang="en"/>
              <a:t>Hudson Valley Community College (VXV)</a:t>
            </a:r>
            <a:endParaRPr/>
          </a:p>
        </p:txBody>
      </p:sp>
      <p:pic>
        <p:nvPicPr>
          <p:cNvPr id="225" name="Google Shape;225;p34"/>
          <p:cNvPicPr preferRelativeResize="0"/>
          <p:nvPr/>
        </p:nvPicPr>
        <p:blipFill>
          <a:blip r:embed="rId3">
            <a:alphaModFix/>
          </a:blip>
          <a:stretch>
            <a:fillRect/>
          </a:stretch>
        </p:blipFill>
        <p:spPr>
          <a:xfrm>
            <a:off x="1508425" y="1280000"/>
            <a:ext cx="2838215" cy="3711100"/>
          </a:xfrm>
          <a:prstGeom prst="rect">
            <a:avLst/>
          </a:prstGeom>
          <a:noFill/>
          <a:ln>
            <a:noFill/>
          </a:ln>
        </p:spPr>
      </p:pic>
      <p:pic>
        <p:nvPicPr>
          <p:cNvPr id="226" name="Google Shape;226;p34"/>
          <p:cNvPicPr preferRelativeResize="0"/>
          <p:nvPr/>
        </p:nvPicPr>
        <p:blipFill>
          <a:blip r:embed="rId4">
            <a:alphaModFix/>
          </a:blip>
          <a:stretch>
            <a:fillRect/>
          </a:stretch>
        </p:blipFill>
        <p:spPr>
          <a:xfrm>
            <a:off x="4571990" y="1280000"/>
            <a:ext cx="2851853" cy="3711099"/>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311700" y="201875"/>
            <a:ext cx="8520600" cy="10380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Training example -</a:t>
            </a:r>
            <a:endParaRPr/>
          </a:p>
          <a:p>
            <a:pPr marL="0" lvl="0" indent="0" algn="l" rtl="0">
              <a:spcBef>
                <a:spcPts val="0"/>
              </a:spcBef>
              <a:spcAft>
                <a:spcPts val="0"/>
              </a:spcAft>
              <a:buNone/>
            </a:pPr>
            <a:r>
              <a:rPr lang="en"/>
              <a:t>The College of Saint Rose (VJN)</a:t>
            </a:r>
            <a:endParaRPr/>
          </a:p>
        </p:txBody>
      </p:sp>
      <p:pic>
        <p:nvPicPr>
          <p:cNvPr id="232" name="Google Shape;232;p35"/>
          <p:cNvPicPr preferRelativeResize="0"/>
          <p:nvPr/>
        </p:nvPicPr>
        <p:blipFill>
          <a:blip r:embed="rId3">
            <a:alphaModFix/>
          </a:blip>
          <a:stretch>
            <a:fillRect/>
          </a:stretch>
        </p:blipFill>
        <p:spPr>
          <a:xfrm>
            <a:off x="1172050" y="1364225"/>
            <a:ext cx="3139508" cy="3598825"/>
          </a:xfrm>
          <a:prstGeom prst="rect">
            <a:avLst/>
          </a:prstGeom>
          <a:noFill/>
          <a:ln>
            <a:noFill/>
          </a:ln>
        </p:spPr>
      </p:pic>
      <p:pic>
        <p:nvPicPr>
          <p:cNvPr id="233" name="Google Shape;233;p35"/>
          <p:cNvPicPr preferRelativeResize="0"/>
          <p:nvPr/>
        </p:nvPicPr>
        <p:blipFill>
          <a:blip r:embed="rId4">
            <a:alphaModFix/>
          </a:blip>
          <a:stretch>
            <a:fillRect/>
          </a:stretch>
        </p:blipFill>
        <p:spPr>
          <a:xfrm>
            <a:off x="4572000" y="1300294"/>
            <a:ext cx="3363850" cy="1346556"/>
          </a:xfrm>
          <a:prstGeom prst="rect">
            <a:avLst/>
          </a:prstGeom>
          <a:noFill/>
          <a:ln>
            <a:noFill/>
          </a:ln>
        </p:spPr>
      </p:pic>
      <p:pic>
        <p:nvPicPr>
          <p:cNvPr id="234" name="Google Shape;234;p35"/>
          <p:cNvPicPr preferRelativeResize="0"/>
          <p:nvPr/>
        </p:nvPicPr>
        <p:blipFill>
          <a:blip r:embed="rId5">
            <a:alphaModFix/>
          </a:blip>
          <a:stretch>
            <a:fillRect/>
          </a:stretch>
        </p:blipFill>
        <p:spPr>
          <a:xfrm>
            <a:off x="4940908" y="2961000"/>
            <a:ext cx="2744199" cy="2058150"/>
          </a:xfrm>
          <a:prstGeom prst="rect">
            <a:avLst/>
          </a:prstGeom>
          <a:noFill/>
          <a:ln>
            <a:noFill/>
          </a:ln>
        </p:spPr>
      </p:pic>
      <p:sp>
        <p:nvSpPr>
          <p:cNvPr id="235" name="Google Shape;235;p35"/>
          <p:cNvSpPr txBox="1"/>
          <p:nvPr/>
        </p:nvSpPr>
        <p:spPr>
          <a:xfrm>
            <a:off x="4681150" y="2646850"/>
            <a:ext cx="3263700" cy="6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Instruction cards also function as task labels.</a:t>
            </a:r>
            <a:endParaRPr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311700" y="221400"/>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3000">
                <a:solidFill>
                  <a:schemeClr val="dk2"/>
                </a:solidFill>
                <a:latin typeface="Corsiva"/>
                <a:ea typeface="Corsiva"/>
                <a:cs typeface="Corsiva"/>
                <a:sym typeface="Corsiva"/>
              </a:rPr>
              <a:t>A special thank you to all who responded to our survey.</a:t>
            </a:r>
            <a:endParaRPr sz="3000"/>
          </a:p>
        </p:txBody>
      </p:sp>
      <p:sp>
        <p:nvSpPr>
          <p:cNvPr id="241" name="Google Shape;24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latin typeface="Corsiva"/>
              <a:ea typeface="Corsiva"/>
              <a:cs typeface="Corsiva"/>
              <a:sym typeface="Corsiva"/>
            </a:endParaRPr>
          </a:p>
          <a:p>
            <a:pPr marL="0" lvl="0" indent="0" algn="ctr" rtl="0">
              <a:spcBef>
                <a:spcPts val="1600"/>
              </a:spcBef>
              <a:spcAft>
                <a:spcPts val="1600"/>
              </a:spcAft>
              <a:buNone/>
            </a:pPr>
            <a:endParaRPr sz="2400">
              <a:latin typeface="Corsiva"/>
              <a:ea typeface="Corsiva"/>
              <a:cs typeface="Corsiva"/>
              <a:sym typeface="Corsiva"/>
            </a:endParaRPr>
          </a:p>
        </p:txBody>
      </p:sp>
      <p:pic>
        <p:nvPicPr>
          <p:cNvPr id="242" name="Google Shape;242;p36"/>
          <p:cNvPicPr preferRelativeResize="0"/>
          <p:nvPr/>
        </p:nvPicPr>
        <p:blipFill>
          <a:blip r:embed="rId3">
            <a:alphaModFix/>
          </a:blip>
          <a:stretch>
            <a:fillRect/>
          </a:stretch>
        </p:blipFill>
        <p:spPr>
          <a:xfrm>
            <a:off x="1747250" y="895752"/>
            <a:ext cx="5649499" cy="3049675"/>
          </a:xfrm>
          <a:prstGeom prst="rect">
            <a:avLst/>
          </a:prstGeom>
          <a:noFill/>
          <a:ln>
            <a:noFill/>
          </a:ln>
        </p:spPr>
      </p:pic>
      <p:sp>
        <p:nvSpPr>
          <p:cNvPr id="243" name="Google Shape;243;p36"/>
          <p:cNvSpPr txBox="1"/>
          <p:nvPr/>
        </p:nvSpPr>
        <p:spPr>
          <a:xfrm>
            <a:off x="1644450" y="3753625"/>
            <a:ext cx="5855100" cy="108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t>Questions? Comments?</a:t>
            </a:r>
            <a:r>
              <a:rPr lang="en" u="sng"/>
              <a:t> </a:t>
            </a:r>
            <a:endParaRPr u="sng"/>
          </a:p>
          <a:p>
            <a:pPr marL="0" lvl="0" indent="0" algn="ctr" rtl="0">
              <a:spcBef>
                <a:spcPts val="0"/>
              </a:spcBef>
              <a:spcAft>
                <a:spcPts val="0"/>
              </a:spcAft>
              <a:buNone/>
            </a:pPr>
            <a:r>
              <a:rPr lang="en"/>
              <a:t>Marta Ambroziak - marta_ambroziak@nymc.edu </a:t>
            </a:r>
            <a:endParaRPr/>
          </a:p>
          <a:p>
            <a:pPr marL="0" lvl="0" indent="0" algn="ctr" rtl="0">
              <a:spcBef>
                <a:spcPts val="0"/>
              </a:spcBef>
              <a:spcAft>
                <a:spcPts val="0"/>
              </a:spcAft>
              <a:buNone/>
            </a:pPr>
            <a:r>
              <a:rPr lang="en"/>
              <a:t>Jay Kibby - kibbyj@mail.strose.edu</a:t>
            </a:r>
            <a:endParaRPr/>
          </a:p>
          <a:p>
            <a:pPr marL="0" lvl="0" indent="0" algn="ctr" rtl="0">
              <a:spcBef>
                <a:spcPts val="0"/>
              </a:spcBef>
              <a:spcAft>
                <a:spcPts val="0"/>
              </a:spcAft>
              <a:buNone/>
            </a:pPr>
            <a:r>
              <a:rPr lang="en"/>
              <a:t>Christine Sisak - csisak5@naz.edu </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What the survey asked</a:t>
            </a:r>
            <a:endParaRPr/>
          </a:p>
        </p:txBody>
      </p:sp>
      <p:sp>
        <p:nvSpPr>
          <p:cNvPr id="69" name="Google Shape;69;p15"/>
          <p:cNvSpPr txBox="1">
            <a:spLocks noGrp="1"/>
          </p:cNvSpPr>
          <p:nvPr>
            <p:ph type="body" idx="1"/>
          </p:nvPr>
        </p:nvSpPr>
        <p:spPr>
          <a:xfrm>
            <a:off x="311700" y="1152475"/>
            <a:ext cx="3999900" cy="34164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1600"/>
              </a:spcAft>
              <a:buNone/>
            </a:pPr>
            <a:r>
              <a:rPr lang="en" b="1"/>
              <a:t>Library Name</a:t>
            </a:r>
            <a:br>
              <a:rPr lang="en" b="1"/>
            </a:br>
            <a:r>
              <a:rPr lang="en" b="1"/>
              <a:t/>
            </a:r>
            <a:br>
              <a:rPr lang="en" b="1"/>
            </a:br>
            <a:r>
              <a:rPr lang="en" b="1"/>
              <a:t>OCLC Symbol</a:t>
            </a:r>
            <a:br>
              <a:rPr lang="en" b="1"/>
            </a:br>
            <a:r>
              <a:rPr lang="en" b="1"/>
              <a:t/>
            </a:r>
            <a:br>
              <a:rPr lang="en" b="1"/>
            </a:br>
            <a:r>
              <a:rPr lang="en" b="1"/>
              <a:t>If known, what is your approximate number of full-time equivalent students</a:t>
            </a:r>
            <a:br>
              <a:rPr lang="en" b="1"/>
            </a:br>
            <a:r>
              <a:rPr lang="en" b="1"/>
              <a:t/>
            </a:r>
            <a:br>
              <a:rPr lang="en" b="1"/>
            </a:br>
            <a:r>
              <a:rPr lang="en" b="1"/>
              <a:t>Approximately how many borrowing requests do you process per year?</a:t>
            </a:r>
            <a:br>
              <a:rPr lang="en" b="1"/>
            </a:br>
            <a:r>
              <a:rPr lang="en" b="1"/>
              <a:t/>
            </a:r>
            <a:br>
              <a:rPr lang="en" b="1"/>
            </a:br>
            <a:r>
              <a:rPr lang="en" b="1"/>
              <a:t>Approximately how many lending requests do you process per year?</a:t>
            </a:r>
            <a:r>
              <a:rPr lang="en"/>
              <a:t/>
            </a:r>
            <a:br>
              <a:rPr lang="en"/>
            </a:br>
            <a:endParaRPr/>
          </a:p>
        </p:txBody>
      </p:sp>
      <p:sp>
        <p:nvSpPr>
          <p:cNvPr id="70" name="Google Shape;70;p15"/>
          <p:cNvSpPr txBox="1"/>
          <p:nvPr/>
        </p:nvSpPr>
        <p:spPr>
          <a:xfrm>
            <a:off x="4616300" y="1279550"/>
            <a:ext cx="3612300" cy="31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5"/>
          <p:cNvSpPr txBox="1">
            <a:spLocks noGrp="1"/>
          </p:cNvSpPr>
          <p:nvPr>
            <p:ph type="body" idx="2"/>
          </p:nvPr>
        </p:nvSpPr>
        <p:spPr>
          <a:xfrm>
            <a:off x="4832400" y="1152475"/>
            <a:ext cx="3999900" cy="3416400"/>
          </a:xfrm>
          <a:prstGeom prst="rect">
            <a:avLst/>
          </a:prstGeom>
          <a:solidFill>
            <a:srgbClr val="FFF2CC"/>
          </a:solidFill>
        </p:spPr>
        <p:txBody>
          <a:bodyPr spcFirstLastPara="1" wrap="square" lIns="91425" tIns="91425" rIns="91425" bIns="91425" anchor="t" anchorCtr="0">
            <a:noAutofit/>
          </a:bodyPr>
          <a:lstStyle/>
          <a:p>
            <a:pPr marL="0" lvl="0" indent="0" algn="l" rtl="0">
              <a:spcBef>
                <a:spcPts val="0"/>
              </a:spcBef>
              <a:spcAft>
                <a:spcPts val="0"/>
              </a:spcAft>
              <a:buNone/>
            </a:pPr>
            <a:r>
              <a:rPr lang="en" b="1"/>
              <a:t>Approximately how many document delivery requests do you process per year?</a:t>
            </a:r>
            <a:endParaRPr b="1"/>
          </a:p>
          <a:p>
            <a:pPr marL="0" lvl="0" indent="0" algn="l" rtl="0">
              <a:spcBef>
                <a:spcPts val="1600"/>
              </a:spcBef>
              <a:spcAft>
                <a:spcPts val="1600"/>
              </a:spcAft>
              <a:buClr>
                <a:schemeClr val="dk1"/>
              </a:buClr>
              <a:buSzPts val="1100"/>
              <a:buFont typeface="Arial"/>
              <a:buNone/>
            </a:pPr>
            <a:r>
              <a:rPr lang="en" b="1"/>
              <a:t>How many full-time employees are in Interlibrary Loan/Resource Sharing?</a:t>
            </a:r>
            <a:br>
              <a:rPr lang="en" b="1"/>
            </a:br>
            <a:r>
              <a:rPr lang="en" b="1"/>
              <a:t/>
            </a:r>
            <a:br>
              <a:rPr lang="en" b="1"/>
            </a:br>
            <a:r>
              <a:rPr lang="en" b="1"/>
              <a:t>How many part-time employees Interlibrary Loan/Resource Sharing?</a:t>
            </a:r>
            <a:br>
              <a:rPr lang="en" b="1"/>
            </a:br>
            <a:r>
              <a:rPr lang="en" b="1"/>
              <a:t/>
            </a:r>
            <a:br>
              <a:rPr lang="en" b="1"/>
            </a:br>
            <a:r>
              <a:rPr lang="en" b="1"/>
              <a:t>How many student workers do you employ for Interlibrary Loan/Resource Sharing?</a:t>
            </a:r>
            <a:r>
              <a:rPr lang="en"/>
              <a:t/>
            </a:r>
            <a:br>
              <a:rPr lang="en"/>
            </a:b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What the survey asked</a:t>
            </a:r>
            <a:endParaRPr/>
          </a:p>
        </p:txBody>
      </p:sp>
      <p:sp>
        <p:nvSpPr>
          <p:cNvPr id="77" name="Google Shape;77;p16"/>
          <p:cNvSpPr txBox="1">
            <a:spLocks noGrp="1"/>
          </p:cNvSpPr>
          <p:nvPr>
            <p:ph type="body" idx="1"/>
          </p:nvPr>
        </p:nvSpPr>
        <p:spPr>
          <a:xfrm>
            <a:off x="311700" y="1152475"/>
            <a:ext cx="3999900" cy="2009700"/>
          </a:xfrm>
          <a:prstGeom prst="rect">
            <a:avLst/>
          </a:prstGeom>
          <a:solidFill>
            <a:srgbClr val="D9EAD3"/>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1400" b="1"/>
              <a:t>Do you have employees cross trained in: </a:t>
            </a:r>
            <a:r>
              <a:rPr lang="en" b="1"/>
              <a:t> </a:t>
            </a:r>
            <a:r>
              <a:rPr lang="en" sz="1400" b="1"/>
              <a:t>(Select all that apply.)</a:t>
            </a:r>
            <a:br>
              <a:rPr lang="en" sz="1400" b="1"/>
            </a:br>
            <a:r>
              <a:rPr lang="en" sz="1400" b="1"/>
              <a:t>❐ Lending</a:t>
            </a:r>
            <a:br>
              <a:rPr lang="en" sz="1400" b="1"/>
            </a:br>
            <a:r>
              <a:rPr lang="en" sz="1400" b="1"/>
              <a:t>❐ Borrowing</a:t>
            </a:r>
            <a:br>
              <a:rPr lang="en" sz="1400" b="1"/>
            </a:br>
            <a:r>
              <a:rPr lang="en" sz="1400" b="1"/>
              <a:t>❐ Document Delivery</a:t>
            </a:r>
            <a:br>
              <a:rPr lang="en" sz="1400" b="1"/>
            </a:br>
            <a:r>
              <a:rPr lang="en" sz="1400" b="1"/>
              <a:t>❐ Other library service desks</a:t>
            </a:r>
            <a:br>
              <a:rPr lang="en" sz="1400" b="1"/>
            </a:br>
            <a:r>
              <a:rPr lang="en" sz="1400" b="1"/>
              <a:t>❐ Other library departments</a:t>
            </a:r>
            <a:r>
              <a:rPr lang="en" sz="1400"/>
              <a:t/>
            </a:r>
            <a:br>
              <a:rPr lang="en" sz="1400"/>
            </a:br>
            <a:r>
              <a:rPr lang="en" sz="1400"/>
              <a:t/>
            </a:r>
            <a:br>
              <a:rPr lang="en" sz="1400"/>
            </a:br>
            <a:endParaRPr/>
          </a:p>
        </p:txBody>
      </p:sp>
      <p:sp>
        <p:nvSpPr>
          <p:cNvPr id="78" name="Google Shape;78;p16"/>
          <p:cNvSpPr txBox="1">
            <a:spLocks noGrp="1"/>
          </p:cNvSpPr>
          <p:nvPr>
            <p:ph type="body" idx="2"/>
          </p:nvPr>
        </p:nvSpPr>
        <p:spPr>
          <a:xfrm>
            <a:off x="4832400" y="1152475"/>
            <a:ext cx="3999900" cy="2009700"/>
          </a:xfrm>
          <a:prstGeom prst="rect">
            <a:avLst/>
          </a:prstGeom>
          <a:solidFill>
            <a:srgbClr val="F4CCCC"/>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Do you have student workers cross trained in: (Select all that apply.)</a:t>
            </a:r>
            <a:br>
              <a:rPr lang="en" b="1"/>
            </a:br>
            <a:r>
              <a:rPr lang="en" b="1"/>
              <a:t>❐ Lending</a:t>
            </a:r>
            <a:br>
              <a:rPr lang="en" b="1"/>
            </a:br>
            <a:r>
              <a:rPr lang="en" b="1"/>
              <a:t>❐ Borrowing</a:t>
            </a:r>
            <a:br>
              <a:rPr lang="en" b="1"/>
            </a:br>
            <a:r>
              <a:rPr lang="en" b="1"/>
              <a:t>❐ Document Delivery</a:t>
            </a:r>
            <a:br>
              <a:rPr lang="en" b="1"/>
            </a:br>
            <a:r>
              <a:rPr lang="en" b="1"/>
              <a:t>❐ Other library service desks</a:t>
            </a:r>
            <a:br>
              <a:rPr lang="en" b="1"/>
            </a:br>
            <a:r>
              <a:rPr lang="en" b="1"/>
              <a:t>❐ Other library departments</a:t>
            </a:r>
            <a:r>
              <a:rPr lang="en"/>
              <a:t/>
            </a:r>
            <a:br>
              <a:rPr lang="en"/>
            </a:br>
            <a:r>
              <a:rPr lang="en"/>
              <a:t/>
            </a:r>
            <a:br>
              <a:rPr lang="en"/>
            </a:br>
            <a:endParaRPr/>
          </a:p>
          <a:p>
            <a:pPr marL="0" lvl="0" indent="0" algn="l" rtl="0">
              <a:spcBef>
                <a:spcPts val="1600"/>
              </a:spcBef>
              <a:spcAft>
                <a:spcPts val="1600"/>
              </a:spcAft>
              <a:buNone/>
            </a:pPr>
            <a:endParaRPr/>
          </a:p>
        </p:txBody>
      </p:sp>
      <p:sp>
        <p:nvSpPr>
          <p:cNvPr id="79" name="Google Shape;79;p16"/>
          <p:cNvSpPr txBox="1"/>
          <p:nvPr/>
        </p:nvSpPr>
        <p:spPr>
          <a:xfrm>
            <a:off x="1666875" y="3336725"/>
            <a:ext cx="6488700" cy="12828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b="1">
                <a:solidFill>
                  <a:schemeClr val="dk2"/>
                </a:solidFill>
              </a:rPr>
              <a:t>Please tell us what programs you use to create training material. This could include Microsoft Office programs, LibGuides, or video program.</a:t>
            </a:r>
            <a:br>
              <a:rPr lang="en" b="1">
                <a:solidFill>
                  <a:schemeClr val="dk2"/>
                </a:solidFill>
              </a:rPr>
            </a:br>
            <a:r>
              <a:rPr lang="en" b="1">
                <a:solidFill>
                  <a:schemeClr val="dk2"/>
                </a:solidFill>
              </a:rPr>
              <a:t/>
            </a:r>
            <a:br>
              <a:rPr lang="en" b="1">
                <a:solidFill>
                  <a:schemeClr val="dk2"/>
                </a:solidFill>
              </a:rPr>
            </a:br>
            <a:r>
              <a:rPr lang="en" b="1">
                <a:solidFill>
                  <a:schemeClr val="dk2"/>
                </a:solidFill>
              </a:rPr>
              <a:t>Additional Comments:</a:t>
            </a:r>
            <a:r>
              <a:rPr lang="en">
                <a:solidFill>
                  <a:schemeClr val="dk2"/>
                </a:solidFill>
              </a:rPr>
              <a:t/>
            </a:r>
            <a:br>
              <a:rPr lang="en">
                <a:solidFill>
                  <a:schemeClr val="dk2"/>
                </a:solidFill>
              </a:rPr>
            </a:b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9800"/>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Response Rate</a:t>
            </a:r>
            <a:endParaRPr/>
          </a:p>
        </p:txBody>
      </p:sp>
      <p:pic>
        <p:nvPicPr>
          <p:cNvPr id="85" name="Google Shape;85;p17"/>
          <p:cNvPicPr preferRelativeResize="0"/>
          <p:nvPr/>
        </p:nvPicPr>
        <p:blipFill>
          <a:blip r:embed="rId3">
            <a:alphaModFix/>
          </a:blip>
          <a:stretch>
            <a:fillRect/>
          </a:stretch>
        </p:blipFill>
        <p:spPr>
          <a:xfrm>
            <a:off x="1679888" y="1022500"/>
            <a:ext cx="5784225" cy="3406775"/>
          </a:xfrm>
          <a:prstGeom prst="rect">
            <a:avLst/>
          </a:prstGeom>
          <a:noFill/>
          <a:ln>
            <a:noFill/>
          </a:ln>
        </p:spPr>
      </p:pic>
      <p:sp>
        <p:nvSpPr>
          <p:cNvPr id="86" name="Google Shape;86;p17"/>
          <p:cNvSpPr txBox="1"/>
          <p:nvPr/>
        </p:nvSpPr>
        <p:spPr>
          <a:xfrm>
            <a:off x="1391200" y="4232425"/>
            <a:ext cx="6072900" cy="66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29 New York State Libraries	3 IDS Expansion Libraries</a:t>
            </a:r>
            <a:endParaRPr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Where Responses Came From</a:t>
            </a:r>
            <a:endParaRPr/>
          </a:p>
        </p:txBody>
      </p:sp>
      <p:pic>
        <p:nvPicPr>
          <p:cNvPr id="92" name="Google Shape;92;p18"/>
          <p:cNvPicPr preferRelativeResize="0"/>
          <p:nvPr/>
        </p:nvPicPr>
        <p:blipFill>
          <a:blip r:embed="rId3">
            <a:alphaModFix/>
          </a:blip>
          <a:stretch>
            <a:fillRect/>
          </a:stretch>
        </p:blipFill>
        <p:spPr>
          <a:xfrm>
            <a:off x="1584388" y="1120900"/>
            <a:ext cx="5975231" cy="382097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Where Responses Came From</a:t>
            </a:r>
            <a:endParaRPr/>
          </a:p>
        </p:txBody>
      </p:sp>
      <p:pic>
        <p:nvPicPr>
          <p:cNvPr id="98" name="Google Shape;98;p19"/>
          <p:cNvPicPr preferRelativeResize="0"/>
          <p:nvPr/>
        </p:nvPicPr>
        <p:blipFill>
          <a:blip r:embed="rId3">
            <a:alphaModFix/>
          </a:blip>
          <a:stretch>
            <a:fillRect/>
          </a:stretch>
        </p:blipFill>
        <p:spPr>
          <a:xfrm>
            <a:off x="311700" y="1282475"/>
            <a:ext cx="5582326" cy="3077900"/>
          </a:xfrm>
          <a:prstGeom prst="rect">
            <a:avLst/>
          </a:prstGeom>
          <a:noFill/>
          <a:ln>
            <a:noFill/>
          </a:ln>
        </p:spPr>
      </p:pic>
      <p:pic>
        <p:nvPicPr>
          <p:cNvPr id="99" name="Google Shape;99;p19"/>
          <p:cNvPicPr preferRelativeResize="0"/>
          <p:nvPr/>
        </p:nvPicPr>
        <p:blipFill rotWithShape="1">
          <a:blip r:embed="rId4">
            <a:alphaModFix/>
          </a:blip>
          <a:srcRect l="13626" t="-699" r="26973" b="-689"/>
          <a:stretch/>
        </p:blipFill>
        <p:spPr>
          <a:xfrm>
            <a:off x="6210850" y="1282475"/>
            <a:ext cx="2673092" cy="307790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Full Time Equivalent Students of Respondents</a:t>
            </a:r>
            <a:endParaRPr/>
          </a:p>
        </p:txBody>
      </p:sp>
      <p:sp>
        <p:nvSpPr>
          <p:cNvPr id="105" name="Google Shape;105;p20"/>
          <p:cNvSpPr txBox="1">
            <a:spLocks noGrp="1"/>
          </p:cNvSpPr>
          <p:nvPr>
            <p:ph type="body" idx="1"/>
          </p:nvPr>
        </p:nvSpPr>
        <p:spPr>
          <a:xfrm>
            <a:off x="488875" y="1772575"/>
            <a:ext cx="32613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a:t>Note: Based on some of the responses received, this question was written in a way that was not understood by all respondents. </a:t>
            </a:r>
            <a:endParaRPr sz="1200"/>
          </a:p>
          <a:p>
            <a:pPr marL="0" lvl="0" indent="0" algn="ctr" rtl="0">
              <a:spcBef>
                <a:spcPts val="1600"/>
              </a:spcBef>
              <a:spcAft>
                <a:spcPts val="0"/>
              </a:spcAft>
              <a:buNone/>
            </a:pPr>
            <a:r>
              <a:rPr lang="en" sz="1200"/>
              <a:t>This referred to the population of students studying at a college. </a:t>
            </a:r>
            <a:endParaRPr sz="1200"/>
          </a:p>
          <a:p>
            <a:pPr marL="0" lvl="0" indent="0" algn="ctr" rtl="0">
              <a:spcBef>
                <a:spcPts val="1600"/>
              </a:spcBef>
              <a:spcAft>
                <a:spcPts val="1600"/>
              </a:spcAft>
              <a:buNone/>
            </a:pPr>
            <a:r>
              <a:rPr lang="en" sz="1200"/>
              <a:t>Only answers that fit this definition were included.</a:t>
            </a:r>
            <a:endParaRPr sz="1200"/>
          </a:p>
        </p:txBody>
      </p:sp>
      <p:pic>
        <p:nvPicPr>
          <p:cNvPr id="106" name="Google Shape;106;p20"/>
          <p:cNvPicPr preferRelativeResize="0"/>
          <p:nvPr/>
        </p:nvPicPr>
        <p:blipFill>
          <a:blip r:embed="rId3">
            <a:alphaModFix/>
          </a:blip>
          <a:stretch>
            <a:fillRect/>
          </a:stretch>
        </p:blipFill>
        <p:spPr>
          <a:xfrm>
            <a:off x="3739100" y="1406350"/>
            <a:ext cx="5093209" cy="3039418"/>
          </a:xfrm>
          <a:prstGeom prst="rect">
            <a:avLst/>
          </a:prstGeom>
          <a:noFill/>
          <a:ln>
            <a:noFill/>
          </a:ln>
        </p:spPr>
      </p:pic>
      <p:sp>
        <p:nvSpPr>
          <p:cNvPr id="107" name="Google Shape;107;p20"/>
          <p:cNvSpPr txBox="1"/>
          <p:nvPr/>
        </p:nvSpPr>
        <p:spPr>
          <a:xfrm>
            <a:off x="4088150" y="4291500"/>
            <a:ext cx="675900" cy="6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a:t>
            </a:r>
            <a:endParaRPr sz="1200"/>
          </a:p>
          <a:p>
            <a:pPr marL="0" lvl="0" indent="0" algn="ctr" rtl="0">
              <a:spcBef>
                <a:spcPts val="0"/>
              </a:spcBef>
              <a:spcAft>
                <a:spcPts val="0"/>
              </a:spcAft>
              <a:buNone/>
            </a:pPr>
            <a:r>
              <a:rPr lang="en" sz="1200"/>
              <a:t>450</a:t>
            </a:r>
            <a:endParaRPr sz="1200"/>
          </a:p>
        </p:txBody>
      </p:sp>
      <p:sp>
        <p:nvSpPr>
          <p:cNvPr id="108" name="Google Shape;108;p20"/>
          <p:cNvSpPr txBox="1"/>
          <p:nvPr/>
        </p:nvSpPr>
        <p:spPr>
          <a:xfrm>
            <a:off x="8281450" y="4291500"/>
            <a:ext cx="675900" cy="6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a:t>
            </a:r>
            <a:endParaRPr sz="1200"/>
          </a:p>
          <a:p>
            <a:pPr marL="0" lvl="0" indent="0" algn="ctr" rtl="0">
              <a:spcBef>
                <a:spcPts val="0"/>
              </a:spcBef>
              <a:spcAft>
                <a:spcPts val="0"/>
              </a:spcAft>
              <a:buNone/>
            </a:pPr>
            <a:r>
              <a:rPr lang="en" sz="1200"/>
              <a:t>32,027</a:t>
            </a:r>
            <a:endParaRPr sz="1200"/>
          </a:p>
        </p:txBody>
      </p:sp>
      <p:sp>
        <p:nvSpPr>
          <p:cNvPr id="109" name="Google Shape;109;p20"/>
          <p:cNvSpPr txBox="1"/>
          <p:nvPr/>
        </p:nvSpPr>
        <p:spPr>
          <a:xfrm>
            <a:off x="5847901" y="4445775"/>
            <a:ext cx="1293600" cy="6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Median = 2,900</a:t>
            </a:r>
            <a:endParaRPr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
              <a:t>Annual Borrowing Requests</a:t>
            </a:r>
            <a:endParaRPr/>
          </a:p>
        </p:txBody>
      </p:sp>
      <p:pic>
        <p:nvPicPr>
          <p:cNvPr id="115" name="Google Shape;115;p21"/>
          <p:cNvPicPr preferRelativeResize="0"/>
          <p:nvPr/>
        </p:nvPicPr>
        <p:blipFill>
          <a:blip r:embed="rId3">
            <a:alphaModFix/>
          </a:blip>
          <a:stretch>
            <a:fillRect/>
          </a:stretch>
        </p:blipFill>
        <p:spPr>
          <a:xfrm>
            <a:off x="311700" y="1376800"/>
            <a:ext cx="4745575" cy="3160725"/>
          </a:xfrm>
          <a:prstGeom prst="rect">
            <a:avLst/>
          </a:prstGeom>
          <a:noFill/>
          <a:ln>
            <a:noFill/>
          </a:ln>
        </p:spPr>
      </p:pic>
      <p:pic>
        <p:nvPicPr>
          <p:cNvPr id="116" name="Google Shape;116;p21"/>
          <p:cNvPicPr preferRelativeResize="0"/>
          <p:nvPr/>
        </p:nvPicPr>
        <p:blipFill>
          <a:blip r:embed="rId4">
            <a:alphaModFix/>
          </a:blip>
          <a:stretch>
            <a:fillRect/>
          </a:stretch>
        </p:blipFill>
        <p:spPr>
          <a:xfrm>
            <a:off x="5057275" y="1622900"/>
            <a:ext cx="3931401" cy="233974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1545</Words>
  <Application>Microsoft Office PowerPoint</Application>
  <PresentationFormat>On-screen Show (16:9)</PresentationFormat>
  <Paragraphs>183</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Roboto Mono</vt:lpstr>
      <vt:lpstr>Corsiva</vt:lpstr>
      <vt:lpstr>Roboto</vt:lpstr>
      <vt:lpstr>Georgia</vt:lpstr>
      <vt:lpstr>Consolas</vt:lpstr>
      <vt:lpstr>Arial</vt:lpstr>
      <vt:lpstr>Impact</vt:lpstr>
      <vt:lpstr>Calibri</vt:lpstr>
      <vt:lpstr>Courier New</vt:lpstr>
      <vt:lpstr>Pacifico</vt:lpstr>
      <vt:lpstr>Simple Light</vt:lpstr>
      <vt:lpstr>Training Across the </vt:lpstr>
      <vt:lpstr>Agenda</vt:lpstr>
      <vt:lpstr>What the survey asked</vt:lpstr>
      <vt:lpstr>What the survey asked</vt:lpstr>
      <vt:lpstr>Response Rate</vt:lpstr>
      <vt:lpstr>Where Responses Came From</vt:lpstr>
      <vt:lpstr>Where Responses Came From</vt:lpstr>
      <vt:lpstr>Full Time Equivalent Students of Respondents</vt:lpstr>
      <vt:lpstr>Annual Borrowing Requests</vt:lpstr>
      <vt:lpstr>Annual Lending Requests</vt:lpstr>
      <vt:lpstr>Annual Document Delivery Requests</vt:lpstr>
      <vt:lpstr>Comparison of  FTE, Borrowing, Lending and Doc Del</vt:lpstr>
      <vt:lpstr>Number of employees</vt:lpstr>
      <vt:lpstr>Types of training</vt:lpstr>
      <vt:lpstr>Types of training</vt:lpstr>
      <vt:lpstr>Types of training</vt:lpstr>
      <vt:lpstr>Types of Programs Used to Create Training Material </vt:lpstr>
      <vt:lpstr>Types of Cross Training from the Survey</vt:lpstr>
      <vt:lpstr>Types of Cross Training from the Survey</vt:lpstr>
      <vt:lpstr>Types of Cross Training from the Survey</vt:lpstr>
      <vt:lpstr>Sources for Training &amp; Supervising</vt:lpstr>
      <vt:lpstr>Training example -  Hudson Valley Community College (VXV)</vt:lpstr>
      <vt:lpstr>Training example - The College of Saint Rose (VJN)</vt:lpstr>
      <vt:lpstr>A special thank you to all who responded to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Across the</dc:title>
  <dc:creator>KIBBY, JASON</dc:creator>
  <cp:lastModifiedBy>Jennifer Acker</cp:lastModifiedBy>
  <cp:revision>2</cp:revision>
  <dcterms:modified xsi:type="dcterms:W3CDTF">2018-10-02T12:16:15Z</dcterms:modified>
</cp:coreProperties>
</file>