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1" r:id="rId3"/>
  </p:sldMasterIdLst>
  <p:notesMasterIdLst>
    <p:notesMasterId r:id="rId18"/>
  </p:notesMasterIdLst>
  <p:sldIdLst>
    <p:sldId id="454" r:id="rId4"/>
    <p:sldId id="453" r:id="rId5"/>
    <p:sldId id="343" r:id="rId6"/>
    <p:sldId id="458" r:id="rId7"/>
    <p:sldId id="437" r:id="rId8"/>
    <p:sldId id="439" r:id="rId9"/>
    <p:sldId id="440" r:id="rId10"/>
    <p:sldId id="441" r:id="rId11"/>
    <p:sldId id="445" r:id="rId12"/>
    <p:sldId id="444" r:id="rId13"/>
    <p:sldId id="446" r:id="rId14"/>
    <p:sldId id="459" r:id="rId15"/>
    <p:sldId id="460"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0"/>
    <a:srgbClr val="383855"/>
    <a:srgbClr val="414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86122" autoAdjust="0"/>
  </p:normalViewPr>
  <p:slideViewPr>
    <p:cSldViewPr>
      <p:cViewPr varScale="1">
        <p:scale>
          <a:sx n="121" d="100"/>
          <a:sy n="121" d="100"/>
        </p:scale>
        <p:origin x="105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ullivm\Desktop\work%20laptop\Documents\My%20Dropbox\IDS%20Project%20Admin\IDS_Project_Member_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6"/>
            </a:solidFill>
          </c:spPr>
          <c:invertIfNegative val="0"/>
          <c:dLbls>
            <c:dLbl>
              <c:idx val="4"/>
              <c:tx>
                <c:rich>
                  <a:bodyPr/>
                  <a:lstStyle/>
                  <a:p>
                    <a:r>
                      <a:rPr lang="en-US" smtClean="0"/>
                      <a:t>115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7A-4FBF-AD10-70577872FD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'Member Numbers'!$A$12:$A$16</c:f>
              <c:numCache>
                <c:formatCode>General</c:formatCode>
                <c:ptCount val="5"/>
                <c:pt idx="0">
                  <c:v>2014</c:v>
                </c:pt>
                <c:pt idx="1">
                  <c:v>2015</c:v>
                </c:pt>
                <c:pt idx="2">
                  <c:v>2016</c:v>
                </c:pt>
                <c:pt idx="3">
                  <c:v>2017</c:v>
                </c:pt>
                <c:pt idx="4">
                  <c:v>2018</c:v>
                </c:pt>
              </c:numCache>
            </c:numRef>
          </c:cat>
          <c:val>
            <c:numRef>
              <c:f>'Member Numbers'!$B$12:$B$16</c:f>
              <c:numCache>
                <c:formatCode>General</c:formatCode>
                <c:ptCount val="5"/>
                <c:pt idx="0">
                  <c:v>75</c:v>
                </c:pt>
                <c:pt idx="1">
                  <c:v>87</c:v>
                </c:pt>
                <c:pt idx="2">
                  <c:v>100</c:v>
                </c:pt>
                <c:pt idx="3">
                  <c:v>108</c:v>
                </c:pt>
                <c:pt idx="4">
                  <c:v>111</c:v>
                </c:pt>
              </c:numCache>
            </c:numRef>
          </c:val>
          <c:extLst>
            <c:ext xmlns:c16="http://schemas.microsoft.com/office/drawing/2014/chart" uri="{C3380CC4-5D6E-409C-BE32-E72D297353CC}">
              <c16:uniqueId val="{00000000-DCE2-4A24-B647-DC636CAF5B79}"/>
            </c:ext>
          </c:extLst>
        </c:ser>
        <c:dLbls>
          <c:showLegendKey val="0"/>
          <c:showVal val="0"/>
          <c:showCatName val="0"/>
          <c:showSerName val="0"/>
          <c:showPercent val="0"/>
          <c:showBubbleSize val="0"/>
        </c:dLbls>
        <c:gapWidth val="150"/>
        <c:axId val="37062656"/>
        <c:axId val="35900800"/>
      </c:barChart>
      <c:catAx>
        <c:axId val="37062656"/>
        <c:scaling>
          <c:orientation val="minMax"/>
        </c:scaling>
        <c:delete val="0"/>
        <c:axPos val="b"/>
        <c:numFmt formatCode="General" sourceLinked="0"/>
        <c:majorTickMark val="out"/>
        <c:minorTickMark val="none"/>
        <c:tickLblPos val="nextTo"/>
        <c:crossAx val="35900800"/>
        <c:crosses val="autoZero"/>
        <c:auto val="1"/>
        <c:lblAlgn val="ctr"/>
        <c:lblOffset val="100"/>
        <c:noMultiLvlLbl val="0"/>
      </c:catAx>
      <c:valAx>
        <c:axId val="35900800"/>
        <c:scaling>
          <c:orientation val="minMax"/>
        </c:scaling>
        <c:delete val="0"/>
        <c:axPos val="l"/>
        <c:majorGridlines/>
        <c:numFmt formatCode="General" sourceLinked="1"/>
        <c:majorTickMark val="out"/>
        <c:minorTickMark val="none"/>
        <c:tickLblPos val="nextTo"/>
        <c:crossAx val="3706265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B5ED3D-D6BF-4917-81C2-849EBD5EC697}" type="datetimeFigureOut">
              <a:rPr lang="en-US" smtClean="0"/>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A89FA-AA37-4145-8E32-C380D0381216}" type="slidenum">
              <a:rPr lang="en-US" smtClean="0"/>
              <a:t>‹#›</a:t>
            </a:fld>
            <a:endParaRPr lang="en-US"/>
          </a:p>
        </p:txBody>
      </p:sp>
    </p:spTree>
    <p:extLst>
      <p:ext uri="{BB962C8B-B14F-4D97-AF65-F5344CB8AC3E}">
        <p14:creationId xmlns:p14="http://schemas.microsoft.com/office/powerpoint/2010/main" val="122141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DA89FA-AA37-4145-8E32-C380D0381216}" type="slidenum">
              <a:rPr lang="en-US" smtClean="0"/>
              <a:t>4</a:t>
            </a:fld>
            <a:endParaRPr lang="en-US"/>
          </a:p>
        </p:txBody>
      </p:sp>
    </p:spTree>
    <p:extLst>
      <p:ext uri="{BB962C8B-B14F-4D97-AF65-F5344CB8AC3E}">
        <p14:creationId xmlns:p14="http://schemas.microsoft.com/office/powerpoint/2010/main" val="420694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a:t>
            </a:r>
            <a:r>
              <a:rPr lang="en-US" baseline="0" dirty="0"/>
              <a:t> point is that Article Gateway is a platform focused on article delivery in the most efficient way that is configurable for the library’s specific needs and abilities.  Currently, Article Gateway focuses on comparing resource sharing and purchasing, but will be developed further to continue to meet library needs.</a:t>
            </a:r>
            <a:endParaRPr lang="en-US" dirty="0"/>
          </a:p>
        </p:txBody>
      </p:sp>
      <p:sp>
        <p:nvSpPr>
          <p:cNvPr id="4" name="Slide Number Placeholder 3"/>
          <p:cNvSpPr>
            <a:spLocks noGrp="1"/>
          </p:cNvSpPr>
          <p:nvPr>
            <p:ph type="sldNum" sz="quarter" idx="10"/>
          </p:nvPr>
        </p:nvSpPr>
        <p:spPr/>
        <p:txBody>
          <a:bodyPr/>
          <a:lstStyle/>
          <a:p>
            <a:fld id="{C7867794-C0AF-43EC-B9E1-16C5552C2DAF}" type="slidenum">
              <a:rPr lang="en-US" smtClean="0"/>
              <a:t>6</a:t>
            </a:fld>
            <a:endParaRPr lang="en-US"/>
          </a:p>
        </p:txBody>
      </p:sp>
    </p:spTree>
    <p:extLst>
      <p:ext uri="{BB962C8B-B14F-4D97-AF65-F5344CB8AC3E}">
        <p14:creationId xmlns:p14="http://schemas.microsoft.com/office/powerpoint/2010/main" val="309419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we should just combine the two slides</a:t>
            </a:r>
            <a:r>
              <a:rPr lang="en-US" baseline="0" dirty="0"/>
              <a:t> to show just the roughly 5200 requests automated</a:t>
            </a:r>
            <a:endParaRPr lang="en-US" dirty="0"/>
          </a:p>
        </p:txBody>
      </p:sp>
      <p:sp>
        <p:nvSpPr>
          <p:cNvPr id="4" name="Slide Number Placeholder 3"/>
          <p:cNvSpPr>
            <a:spLocks noGrp="1"/>
          </p:cNvSpPr>
          <p:nvPr>
            <p:ph type="sldNum" sz="quarter" idx="10"/>
          </p:nvPr>
        </p:nvSpPr>
        <p:spPr/>
        <p:txBody>
          <a:bodyPr/>
          <a:lstStyle/>
          <a:p>
            <a:fld id="{B1DA89FA-AA37-4145-8E32-C380D0381216}" type="slidenum">
              <a:rPr lang="en-US" smtClean="0"/>
              <a:t>8</a:t>
            </a:fld>
            <a:endParaRPr lang="en-US"/>
          </a:p>
        </p:txBody>
      </p:sp>
    </p:spTree>
    <p:extLst>
      <p:ext uri="{BB962C8B-B14F-4D97-AF65-F5344CB8AC3E}">
        <p14:creationId xmlns:p14="http://schemas.microsoft.com/office/powerpoint/2010/main" val="244856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grpSp>
        <p:nvGrpSpPr>
          <p:cNvPr id="10" name="Group 31"/>
          <p:cNvGrpSpPr>
            <a:grpSpLocks/>
          </p:cNvGrpSpPr>
          <p:nvPr/>
        </p:nvGrpSpPr>
        <p:grpSpPr bwMode="auto">
          <a:xfrm>
            <a:off x="0" y="-152400"/>
            <a:ext cx="9144000" cy="1377950"/>
            <a:chOff x="0" y="-152400"/>
            <a:chExt cx="9144000" cy="1377950"/>
          </a:xfrm>
        </p:grpSpPr>
        <p:grpSp>
          <p:nvGrpSpPr>
            <p:cNvPr id="11"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algn="l" rtl="0" eaLnBrk="0" fontAlgn="base" hangingPunct="0">
                  <a:spcBef>
                    <a:spcPct val="0"/>
                  </a:spcBef>
                  <a:spcAft>
                    <a:spcPct val="0"/>
                  </a:spcAft>
                  <a:buFontTx/>
                  <a:buChar char="•"/>
                  <a:defRPr/>
                </a:pPr>
                <a:endParaRPr lang="en-US" sz="3200" b="1" dirty="0">
                  <a:solidFill>
                    <a:srgbClr val="000000"/>
                  </a:solidFill>
                  <a:latin typeface="Arial" charset="0"/>
                  <a:ea typeface="ＭＳ Ｐゴシック" pitchFamily="-32" charset="-128"/>
                  <a:cs typeface="Arial"/>
                </a:endParaRPr>
              </a:p>
            </p:txBody>
          </p:sp>
          <p:pic>
            <p:nvPicPr>
              <p:cNvPr id="14" name="Picture 20" descr="IDS final logo for PP"/>
              <p:cNvPicPr>
                <a:picLocks noChangeAspect="1" noChangeArrowheads="1"/>
              </p:cNvPicPr>
              <p:nvPr/>
            </p:nvPicPr>
            <p:blipFill>
              <a:blip r:embed="rId2"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2"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Tree>
    <p:extLst>
      <p:ext uri="{BB962C8B-B14F-4D97-AF65-F5344CB8AC3E}">
        <p14:creationId xmlns:p14="http://schemas.microsoft.com/office/powerpoint/2010/main" val="13330145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05000"/>
            <a:ext cx="8229600" cy="4221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51267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40423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30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415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9457998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95474917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5921658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41378592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8" name="Footer Placeholder 7"/>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0522588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9618932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184505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3" name="Footer Placeholder 2"/>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72039990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28883621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634028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2703512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06311774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a:xfrm>
            <a:off x="5943600" y="6248400"/>
            <a:ext cx="2895600" cy="476250"/>
          </a:xfrm>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527063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83894341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82149415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278902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22474977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Slide Number Placeholder 5"/>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1394778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8" name="Footer Placeholder 7"/>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7925120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179464881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3" name="Footer Placeholder 2"/>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5700728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9661232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6" name="Footer Placeholder 5"/>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8413250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61301508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solidFill>
                  <a:srgbClr val="FFFFFF"/>
                </a:solidFill>
              </a:rPr>
              <a:t>April 13, 2005</a:t>
            </a:r>
          </a:p>
        </p:txBody>
      </p:sp>
      <p:sp>
        <p:nvSpPr>
          <p:cNvPr id="5" name="Footer Placeholder 4"/>
          <p:cNvSpPr>
            <a:spLocks noGrp="1"/>
          </p:cNvSpPr>
          <p:nvPr>
            <p:ph type="ftr" sz="quarter" idx="11"/>
          </p:nvPr>
        </p:nvSpPr>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4579283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r>
              <a:rPr lang="en-US" altLang="en-US">
                <a:solidFill>
                  <a:srgbClr val="FFFFFF"/>
                </a:solidFill>
              </a:rPr>
              <a:t>April 13, 2005</a:t>
            </a:r>
          </a:p>
        </p:txBody>
      </p:sp>
      <p:sp>
        <p:nvSpPr>
          <p:cNvPr id="4" name="Footer Placeholder 3"/>
          <p:cNvSpPr>
            <a:spLocks noGrp="1"/>
          </p:cNvSpPr>
          <p:nvPr>
            <p:ph type="ftr" sz="quarter" idx="11"/>
          </p:nvPr>
        </p:nvSpPr>
        <p:spPr>
          <a:xfrm>
            <a:off x="5943600" y="6248400"/>
            <a:ext cx="2895600" cy="476250"/>
          </a:xfrm>
        </p:spPr>
        <p:txBody>
          <a:bodyPr/>
          <a:lstStyle>
            <a:lvl1pPr>
              <a:defRPr/>
            </a:lvl1pPr>
          </a:lstStyle>
          <a:p>
            <a:r>
              <a:rPr lang="en-US" altLang="en-US">
                <a:solidFill>
                  <a:srgbClr val="FFFFFF"/>
                </a:solidFill>
              </a:rPr>
              <a:t>	SCLD Conference</a:t>
            </a:r>
          </a:p>
        </p:txBody>
      </p:sp>
    </p:spTree>
    <p:extLst>
      <p:ext uri="{BB962C8B-B14F-4D97-AF65-F5344CB8AC3E}">
        <p14:creationId xmlns:p14="http://schemas.microsoft.com/office/powerpoint/2010/main" val="34126138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8932B-6916-49C2-A0FF-466520E03ED6}" type="datetimeFigureOut">
              <a:rPr lang="en-US" smtClean="0"/>
              <a:t>10/17/2018</a:t>
            </a:fld>
            <a:endParaRPr lang="en-US"/>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9697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8932B-6916-49C2-A0FF-466520E03ED6}" type="datetimeFigureOut">
              <a:rPr lang="en-US" smtClean="0"/>
              <a:t>10/17/2018</a:t>
            </a:fld>
            <a:endParaRPr lang="en-US"/>
          </a:p>
        </p:txBody>
      </p:sp>
      <p:sp>
        <p:nvSpPr>
          <p:cNvPr id="9" name="Slide Number Placeholder 8"/>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54788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B8932B-6916-49C2-A0FF-466520E03ED6}" type="datetimeFigureOut">
              <a:rPr lang="en-US" smtClean="0"/>
              <a:t>10/17/2018</a:t>
            </a:fld>
            <a:endParaRPr lang="en-US"/>
          </a:p>
        </p:txBody>
      </p:sp>
      <p:sp>
        <p:nvSpPr>
          <p:cNvPr id="5" name="Slide Number Placeholder 4"/>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08600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8932B-6916-49C2-A0FF-466520E03ED6}" type="datetimeFigureOut">
              <a:rPr lang="en-US" smtClean="0"/>
              <a:t>10/17/2018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00934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8932B-6916-49C2-A0FF-466520E03ED6}" type="datetimeFigureOut">
              <a:rPr lang="en-US" smtClean="0"/>
              <a:t>10/17/2018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2632480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8932B-6916-49C2-A0FF-466520E03ED6}" type="datetimeFigureOut">
              <a:rPr lang="en-US" smtClean="0"/>
              <a:t>10/17/2018</a:t>
            </a:fld>
            <a:endParaRPr lang="en-US"/>
          </a:p>
        </p:txBody>
      </p:sp>
      <p:sp>
        <p:nvSpPr>
          <p:cNvPr id="7" name="Slide Number Placeholder 6"/>
          <p:cNvSpPr>
            <a:spLocks noGrp="1"/>
          </p:cNvSpPr>
          <p:nvPr>
            <p:ph type="sldNum" sz="quarter" idx="12"/>
          </p:nvPr>
        </p:nvSpPr>
        <p:spPr/>
        <p:txBody>
          <a:bodyPr/>
          <a:lstStyle/>
          <a:p>
            <a:fld id="{243ECD1B-47EC-43ED-AFE7-8192A3B1594F}" type="slidenum">
              <a:rPr lang="en-US" smtClean="0"/>
              <a:t>‹#›</a:t>
            </a:fld>
            <a:endParaRPr lang="en-US"/>
          </a:p>
        </p:txBody>
      </p:sp>
    </p:spTree>
    <p:extLst>
      <p:ext uri="{BB962C8B-B14F-4D97-AF65-F5344CB8AC3E}">
        <p14:creationId xmlns:p14="http://schemas.microsoft.com/office/powerpoint/2010/main" val="378444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011" y="64925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8932B-6916-49C2-A0FF-466520E03ED6}" type="datetimeFigureOut">
              <a:rPr lang="en-US" smtClean="0"/>
              <a:t>10/17/2018</a:t>
            </a:fld>
            <a:endParaRPr lang="en-US"/>
          </a:p>
        </p:txBody>
      </p:sp>
      <p:sp>
        <p:nvSpPr>
          <p:cNvPr id="6" name="Slide Number Placeholder 5"/>
          <p:cNvSpPr>
            <a:spLocks noGrp="1"/>
          </p:cNvSpPr>
          <p:nvPr>
            <p:ph type="sldNum" sz="quarter" idx="4"/>
          </p:nvPr>
        </p:nvSpPr>
        <p:spPr>
          <a:xfrm>
            <a:off x="6400800" y="646756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ECD1B-47EC-43ED-AFE7-8192A3B1594F}" type="slidenum">
              <a:rPr lang="en-US" smtClean="0"/>
              <a:t>‹#›</a:t>
            </a:fld>
            <a:endParaRPr lang="en-US"/>
          </a:p>
        </p:txBody>
      </p:sp>
      <p:grpSp>
        <p:nvGrpSpPr>
          <p:cNvPr id="7" name="Group 27"/>
          <p:cNvGrpSpPr>
            <a:grpSpLocks/>
          </p:cNvGrpSpPr>
          <p:nvPr/>
        </p:nvGrpSpPr>
        <p:grpSpPr bwMode="auto">
          <a:xfrm>
            <a:off x="76204" y="6324661"/>
            <a:ext cx="8991595" cy="366713"/>
            <a:chOff x="304800" y="6331902"/>
            <a:chExt cx="8451314" cy="365760"/>
          </a:xfrm>
        </p:grpSpPr>
        <p:sp>
          <p:nvSpPr>
            <p:cNvPr id="8" name="Line 31"/>
            <p:cNvSpPr>
              <a:spLocks noChangeShapeType="1"/>
            </p:cNvSpPr>
            <p:nvPr/>
          </p:nvSpPr>
          <p:spPr bwMode="auto">
            <a:xfrm>
              <a:off x="304800" y="6507162"/>
              <a:ext cx="7772400" cy="0"/>
            </a:xfrm>
            <a:prstGeom prst="line">
              <a:avLst/>
            </a:prstGeom>
            <a:noFill/>
            <a:ln w="9525">
              <a:solidFill>
                <a:srgbClr val="E88733"/>
              </a:solidFill>
              <a:round/>
              <a:headEnd/>
              <a:tailEnd/>
            </a:ln>
          </p:spPr>
          <p:txBody>
            <a:bodyPr wrap="none" anchor="ctr"/>
            <a:lstStyle/>
            <a:p>
              <a:pPr algn="l" rtl="0" fontAlgn="base">
                <a:spcBef>
                  <a:spcPct val="0"/>
                </a:spcBef>
                <a:spcAft>
                  <a:spcPct val="0"/>
                </a:spcAft>
              </a:pPr>
              <a:endParaRPr lang="en-US" sz="4600" b="1" dirty="0">
                <a:solidFill>
                  <a:srgbClr val="FFFFFF"/>
                </a:solidFill>
                <a:latin typeface="Garamond" pitchFamily="18" charset="0"/>
                <a:cs typeface="Times New Roman" pitchFamily="18" charset="0"/>
              </a:endParaRPr>
            </a:p>
          </p:txBody>
        </p:sp>
        <p:pic>
          <p:nvPicPr>
            <p:cNvPr id="9" name="Picture 17" descr="logo copy.jpg"/>
            <p:cNvPicPr>
              <a:picLocks noChangeAspect="1"/>
            </p:cNvPicPr>
            <p:nvPr/>
          </p:nvPicPr>
          <p:blipFill>
            <a:blip r:embed="rId15" cstate="print"/>
            <a:srcRect/>
            <a:stretch>
              <a:fillRect/>
            </a:stretch>
          </p:blipFill>
          <p:spPr bwMode="auto">
            <a:xfrm>
              <a:off x="8315326" y="6331902"/>
              <a:ext cx="440788" cy="365760"/>
            </a:xfrm>
            <a:prstGeom prst="rect">
              <a:avLst/>
            </a:prstGeom>
            <a:noFill/>
            <a:ln w="9525">
              <a:noFill/>
              <a:miter lim="800000"/>
              <a:headEnd/>
              <a:tailEnd/>
            </a:ln>
          </p:spPr>
        </p:pic>
      </p:grpSp>
      <p:grpSp>
        <p:nvGrpSpPr>
          <p:cNvPr id="10" name="Group 31"/>
          <p:cNvGrpSpPr>
            <a:grpSpLocks/>
          </p:cNvGrpSpPr>
          <p:nvPr/>
        </p:nvGrpSpPr>
        <p:grpSpPr bwMode="auto">
          <a:xfrm>
            <a:off x="0" y="-152400"/>
            <a:ext cx="9144000" cy="1377950"/>
            <a:chOff x="0" y="-152400"/>
            <a:chExt cx="9144000" cy="1377950"/>
          </a:xfrm>
        </p:grpSpPr>
        <p:grpSp>
          <p:nvGrpSpPr>
            <p:cNvPr id="11" name="Group 9"/>
            <p:cNvGrpSpPr>
              <a:grpSpLocks/>
            </p:cNvGrpSpPr>
            <p:nvPr/>
          </p:nvGrpSpPr>
          <p:grpSpPr bwMode="auto">
            <a:xfrm>
              <a:off x="0" y="-152400"/>
              <a:ext cx="9144000" cy="1377950"/>
              <a:chOff x="0" y="-152400"/>
              <a:chExt cx="9144000" cy="1377950"/>
            </a:xfrm>
          </p:grpSpPr>
          <p:sp>
            <p:nvSpPr>
              <p:cNvPr id="13" name="Rectangle 15"/>
              <p:cNvSpPr>
                <a:spLocks noChangeArrowheads="1"/>
              </p:cNvSpPr>
              <p:nvPr/>
            </p:nvSpPr>
            <p:spPr bwMode="auto">
              <a:xfrm>
                <a:off x="0" y="0"/>
                <a:ext cx="9144000" cy="914400"/>
              </a:xfrm>
              <a:prstGeom prst="rect">
                <a:avLst/>
              </a:prstGeom>
              <a:solidFill>
                <a:srgbClr val="383855"/>
              </a:solidFill>
              <a:ln w="9525">
                <a:solidFill>
                  <a:srgbClr val="41405E"/>
                </a:solidFill>
                <a:miter lim="800000"/>
                <a:headEnd/>
                <a:tailEnd/>
              </a:ln>
              <a:effectLst>
                <a:outerShdw dist="25400" dir="5400000" algn="ctr" rotWithShape="0">
                  <a:schemeClr val="bg2"/>
                </a:outerShdw>
              </a:effectLst>
            </p:spPr>
            <p:txBody>
              <a:bodyPr wrap="none" anchor="ctr"/>
              <a:lstStyle/>
              <a:p>
                <a:pPr algn="l" rtl="0" eaLnBrk="0" fontAlgn="base" hangingPunct="0">
                  <a:spcBef>
                    <a:spcPct val="0"/>
                  </a:spcBef>
                  <a:spcAft>
                    <a:spcPct val="0"/>
                  </a:spcAft>
                  <a:buFontTx/>
                  <a:buChar char="•"/>
                  <a:defRPr/>
                </a:pPr>
                <a:endParaRPr lang="en-US" sz="3200" b="1" dirty="0">
                  <a:solidFill>
                    <a:srgbClr val="000000"/>
                  </a:solidFill>
                  <a:latin typeface="Arial" charset="0"/>
                  <a:ea typeface="ＭＳ Ｐゴシック" pitchFamily="-32" charset="-128"/>
                  <a:cs typeface="Arial"/>
                </a:endParaRPr>
              </a:p>
            </p:txBody>
          </p:sp>
          <p:pic>
            <p:nvPicPr>
              <p:cNvPr id="14" name="Picture 20" descr="IDS final logo for PP"/>
              <p:cNvPicPr>
                <a:picLocks noChangeAspect="1" noChangeArrowheads="1"/>
              </p:cNvPicPr>
              <p:nvPr/>
            </p:nvPicPr>
            <p:blipFill>
              <a:blip r:embed="rId16"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12" name="Straight Connector 24"/>
            <p:cNvCxnSpPr>
              <a:cxnSpLocks noChangeShapeType="1"/>
            </p:cNvCxnSpPr>
            <p:nvPr/>
          </p:nvCxnSpPr>
          <p:spPr bwMode="auto">
            <a:xfrm flipV="1">
              <a:off x="0" y="914400"/>
              <a:ext cx="9144000" cy="9526"/>
            </a:xfrm>
            <a:prstGeom prst="line">
              <a:avLst/>
            </a:prstGeom>
            <a:noFill/>
            <a:ln w="88900" algn="ctr">
              <a:solidFill>
                <a:srgbClr val="393852"/>
              </a:solidFill>
              <a:round/>
              <a:headEnd/>
              <a:tailEnd/>
            </a:ln>
          </p:spPr>
        </p:cxnSp>
      </p:grpSp>
    </p:spTree>
    <p:extLst>
      <p:ext uri="{BB962C8B-B14F-4D97-AF65-F5344CB8AC3E}">
        <p14:creationId xmlns:p14="http://schemas.microsoft.com/office/powerpoint/2010/main" val="2631099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5" r:id="rId12"/>
    <p:sldLayoutId id="2147483726"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1029" name="Rectangle 5"/>
          <p:cNvSpPr>
            <a:spLocks noGrp="1" noChangeArrowheads="1"/>
          </p:cNvSpPr>
          <p:nvPr>
            <p:ph type="ftr" sz="quarter" idx="3"/>
          </p:nvPr>
        </p:nvSpPr>
        <p:spPr bwMode="auto">
          <a:xfrm>
            <a:off x="59436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	SCLD Conference</a:t>
            </a:r>
          </a:p>
        </p:txBody>
      </p:sp>
      <p:pic>
        <p:nvPicPr>
          <p:cNvPr id="1033" name="Picture 9" descr="idslogo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152400"/>
            <a:ext cx="8359775"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02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sldNum="0"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Garamond" pitchFamily="18" charset="0"/>
        </a:defRPr>
      </a:lvl2pPr>
      <a:lvl3pPr algn="ctr" rtl="0" fontAlgn="base">
        <a:spcBef>
          <a:spcPct val="0"/>
        </a:spcBef>
        <a:spcAft>
          <a:spcPct val="0"/>
        </a:spcAft>
        <a:defRPr sz="4400">
          <a:solidFill>
            <a:schemeClr val="bg1"/>
          </a:solidFill>
          <a:latin typeface="Garamond" pitchFamily="18" charset="0"/>
        </a:defRPr>
      </a:lvl3pPr>
      <a:lvl4pPr algn="ctr" rtl="0" fontAlgn="base">
        <a:spcBef>
          <a:spcPct val="0"/>
        </a:spcBef>
        <a:spcAft>
          <a:spcPct val="0"/>
        </a:spcAft>
        <a:defRPr sz="4400">
          <a:solidFill>
            <a:schemeClr val="bg1"/>
          </a:solidFill>
          <a:latin typeface="Garamond" pitchFamily="18" charset="0"/>
        </a:defRPr>
      </a:lvl4pPr>
      <a:lvl5pPr algn="ctr" rtl="0" fontAlgn="base">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707A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April 13, 2005</a:t>
            </a:r>
          </a:p>
        </p:txBody>
      </p:sp>
      <p:sp>
        <p:nvSpPr>
          <p:cNvPr id="1029" name="Rectangle 5"/>
          <p:cNvSpPr>
            <a:spLocks noGrp="1" noChangeArrowheads="1"/>
          </p:cNvSpPr>
          <p:nvPr>
            <p:ph type="ftr" sz="quarter" idx="3"/>
          </p:nvPr>
        </p:nvSpPr>
        <p:spPr bwMode="auto">
          <a:xfrm>
            <a:off x="59436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pPr fontAlgn="base">
              <a:spcBef>
                <a:spcPct val="0"/>
              </a:spcBef>
              <a:spcAft>
                <a:spcPct val="0"/>
              </a:spcAft>
            </a:pPr>
            <a:r>
              <a:rPr lang="en-US" altLang="en-US" smtClean="0">
                <a:solidFill>
                  <a:srgbClr val="FFFFFF"/>
                </a:solidFill>
                <a:latin typeface="Garamond" pitchFamily="18" charset="0"/>
              </a:rPr>
              <a:t>	SCLD Conference</a:t>
            </a:r>
          </a:p>
        </p:txBody>
      </p:sp>
      <p:pic>
        <p:nvPicPr>
          <p:cNvPr id="1033" name="Picture 9" descr="idslogo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152400"/>
            <a:ext cx="8359775" cy="124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953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hf sldNum="0"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Garamond" pitchFamily="18" charset="0"/>
        </a:defRPr>
      </a:lvl2pPr>
      <a:lvl3pPr algn="ctr" rtl="0" fontAlgn="base">
        <a:spcBef>
          <a:spcPct val="0"/>
        </a:spcBef>
        <a:spcAft>
          <a:spcPct val="0"/>
        </a:spcAft>
        <a:defRPr sz="4400">
          <a:solidFill>
            <a:schemeClr val="bg1"/>
          </a:solidFill>
          <a:latin typeface="Garamond" pitchFamily="18" charset="0"/>
        </a:defRPr>
      </a:lvl3pPr>
      <a:lvl4pPr algn="ctr" rtl="0" fontAlgn="base">
        <a:spcBef>
          <a:spcPct val="0"/>
        </a:spcBef>
        <a:spcAft>
          <a:spcPct val="0"/>
        </a:spcAft>
        <a:defRPr sz="4400">
          <a:solidFill>
            <a:schemeClr val="bg1"/>
          </a:solidFill>
          <a:latin typeface="Garamond" pitchFamily="18" charset="0"/>
        </a:defRPr>
      </a:lvl4pPr>
      <a:lvl5pPr algn="ctr" rtl="0" fontAlgn="base">
        <a:spcBef>
          <a:spcPct val="0"/>
        </a:spcBef>
        <a:spcAft>
          <a:spcPct val="0"/>
        </a:spcAft>
        <a:defRPr sz="4400">
          <a:solidFill>
            <a:schemeClr val="bg1"/>
          </a:solidFill>
          <a:latin typeface="Garamond" pitchFamily="18" charset="0"/>
        </a:defRPr>
      </a:lvl5pPr>
      <a:lvl6pPr marL="457200" algn="ctr" rtl="0" fontAlgn="base">
        <a:spcBef>
          <a:spcPct val="0"/>
        </a:spcBef>
        <a:spcAft>
          <a:spcPct val="0"/>
        </a:spcAft>
        <a:defRPr sz="4400">
          <a:solidFill>
            <a:schemeClr val="bg1"/>
          </a:solidFill>
          <a:latin typeface="Garamond" pitchFamily="18" charset="0"/>
        </a:defRPr>
      </a:lvl6pPr>
      <a:lvl7pPr marL="914400" algn="ctr" rtl="0" fontAlgn="base">
        <a:spcBef>
          <a:spcPct val="0"/>
        </a:spcBef>
        <a:spcAft>
          <a:spcPct val="0"/>
        </a:spcAft>
        <a:defRPr sz="4400">
          <a:solidFill>
            <a:schemeClr val="bg1"/>
          </a:solidFill>
          <a:latin typeface="Garamond" pitchFamily="18" charset="0"/>
        </a:defRPr>
      </a:lvl7pPr>
      <a:lvl8pPr marL="1371600" algn="ctr" rtl="0" fontAlgn="base">
        <a:spcBef>
          <a:spcPct val="0"/>
        </a:spcBef>
        <a:spcAft>
          <a:spcPct val="0"/>
        </a:spcAft>
        <a:defRPr sz="4400">
          <a:solidFill>
            <a:schemeClr val="bg1"/>
          </a:solidFill>
          <a:latin typeface="Garamond" pitchFamily="18" charset="0"/>
        </a:defRPr>
      </a:lvl8pPr>
      <a:lvl9pPr marL="1828800" algn="ctr" rtl="0" fontAlgn="base">
        <a:spcBef>
          <a:spcPct val="0"/>
        </a:spcBef>
        <a:spcAft>
          <a:spcPct val="0"/>
        </a:spcAft>
        <a:defRPr sz="4400">
          <a:solidFill>
            <a:schemeClr val="bg1"/>
          </a:solidFill>
          <a:latin typeface="Garamond"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Fall Eastern User Group!</a:t>
            </a:r>
            <a:br>
              <a:rPr lang="en-US" dirty="0" smtClean="0"/>
            </a:br>
            <a:r>
              <a:rPr lang="en-US" dirty="0" smtClean="0"/>
              <a:t>October 19</a:t>
            </a:r>
            <a:r>
              <a:rPr lang="en-US" baseline="30000" dirty="0" smtClean="0"/>
              <a:t>th</a:t>
            </a:r>
            <a:r>
              <a:rPr lang="en-US" dirty="0" smtClean="0"/>
              <a:t>, </a:t>
            </a:r>
            <a:r>
              <a:rPr lang="en-US" dirty="0" smtClean="0"/>
              <a:t>2018</a:t>
            </a:r>
            <a:br>
              <a:rPr lang="en-US" dirty="0" smtClean="0"/>
            </a:br>
            <a:endParaRPr lang="en-US" dirty="0"/>
          </a:p>
        </p:txBody>
      </p:sp>
      <p:pic>
        <p:nvPicPr>
          <p:cNvPr id="1026" name="Picture 2" descr="IDS 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8"/>
            <a:ext cx="9144000" cy="183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54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295400"/>
            <a:ext cx="8686800" cy="4404203"/>
          </a:xfrm>
          <a:prstGeom prst="rect">
            <a:avLst/>
          </a:prstGeom>
        </p:spPr>
      </p:pic>
      <p:cxnSp>
        <p:nvCxnSpPr>
          <p:cNvPr id="6" name="Straight Arrow Connector 5"/>
          <p:cNvCxnSpPr>
            <a:stCxn id="7" idx="0"/>
          </p:cNvCxnSpPr>
          <p:nvPr/>
        </p:nvCxnSpPr>
        <p:spPr>
          <a:xfrm flipV="1">
            <a:off x="7543800" y="5410200"/>
            <a:ext cx="0" cy="723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516339" y="6134100"/>
            <a:ext cx="2054922" cy="369332"/>
          </a:xfrm>
          <a:prstGeom prst="rect">
            <a:avLst/>
          </a:prstGeom>
        </p:spPr>
        <p:txBody>
          <a:bodyPr wrap="none">
            <a:spAutoFit/>
          </a:bodyPr>
          <a:lstStyle/>
          <a:p>
            <a:r>
              <a:rPr lang="en-US" dirty="0" smtClean="0"/>
              <a:t>IDS Project Libraries</a:t>
            </a:r>
            <a:endParaRPr lang="en-US" dirty="0"/>
          </a:p>
        </p:txBody>
      </p:sp>
    </p:spTree>
    <p:extLst>
      <p:ext uri="{BB962C8B-B14F-4D97-AF65-F5344CB8AC3E}">
        <p14:creationId xmlns:p14="http://schemas.microsoft.com/office/powerpoint/2010/main" val="1002072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600200"/>
            <a:ext cx="8305800" cy="4525963"/>
          </a:xfrm>
        </p:spPr>
        <p:txBody>
          <a:bodyPr>
            <a:normAutofit fontScale="92500" lnSpcReduction="10000"/>
          </a:bodyPr>
          <a:lstStyle/>
          <a:p>
            <a:r>
              <a:rPr lang="en-US" dirty="0" err="1" smtClean="0"/>
              <a:t>Tipasa</a:t>
            </a:r>
            <a:r>
              <a:rPr lang="en-US" dirty="0" smtClean="0"/>
              <a:t> APIs</a:t>
            </a:r>
          </a:p>
          <a:p>
            <a:pPr lvl="1"/>
            <a:r>
              <a:rPr lang="en-US" dirty="0" smtClean="0"/>
              <a:t>API </a:t>
            </a:r>
            <a:r>
              <a:rPr lang="en-US" dirty="0"/>
              <a:t>Taskforce:</a:t>
            </a:r>
          </a:p>
          <a:p>
            <a:pPr lvl="2"/>
            <a:r>
              <a:rPr lang="en-US" dirty="0"/>
              <a:t>Tim Jackson, Shannon </a:t>
            </a:r>
            <a:r>
              <a:rPr lang="en-US" dirty="0" err="1"/>
              <a:t>Pritting</a:t>
            </a:r>
            <a:r>
              <a:rPr lang="en-US" dirty="0"/>
              <a:t>, and Mark Sullivan represent IDS</a:t>
            </a:r>
          </a:p>
          <a:p>
            <a:pPr lvl="2"/>
            <a:r>
              <a:rPr lang="en-US" dirty="0"/>
              <a:t>First meeting was </a:t>
            </a:r>
            <a:r>
              <a:rPr lang="en-US" dirty="0" smtClean="0"/>
              <a:t>9/19/2017</a:t>
            </a:r>
          </a:p>
          <a:p>
            <a:pPr lvl="1"/>
            <a:r>
              <a:rPr lang="en-US" dirty="0" smtClean="0"/>
              <a:t>API Workforce: </a:t>
            </a:r>
          </a:p>
          <a:p>
            <a:pPr lvl="2"/>
            <a:r>
              <a:rPr lang="en-US" dirty="0" smtClean="0"/>
              <a:t>OCLC will be publishing API documentation for </a:t>
            </a:r>
            <a:r>
              <a:rPr lang="en-US" dirty="0" err="1" smtClean="0"/>
              <a:t>Tipasa</a:t>
            </a:r>
            <a:r>
              <a:rPr lang="en-US" dirty="0" smtClean="0"/>
              <a:t> </a:t>
            </a:r>
          </a:p>
          <a:p>
            <a:pPr lvl="2"/>
            <a:r>
              <a:rPr lang="en-US" dirty="0" smtClean="0"/>
              <a:t>Mike Mulligan will be working with API development group to develop APIs</a:t>
            </a:r>
          </a:p>
          <a:p>
            <a:pPr lvl="2"/>
            <a:r>
              <a:rPr lang="en-US" dirty="0" smtClean="0"/>
              <a:t>OCLC </a:t>
            </a:r>
            <a:r>
              <a:rPr lang="en-US" dirty="0" err="1" smtClean="0"/>
              <a:t>Devconnect</a:t>
            </a:r>
            <a:r>
              <a:rPr lang="en-US" dirty="0" smtClean="0"/>
              <a:t> will going Online for workshops</a:t>
            </a:r>
          </a:p>
          <a:p>
            <a:r>
              <a:rPr lang="en-US" dirty="0" smtClean="0"/>
              <a:t>People </a:t>
            </a:r>
            <a:r>
              <a:rPr lang="en-US" dirty="0"/>
              <a:t>not the </a:t>
            </a:r>
            <a:r>
              <a:rPr lang="en-US" dirty="0" smtClean="0"/>
              <a:t>Platform</a:t>
            </a:r>
          </a:p>
          <a:p>
            <a:endParaRPr lang="en-US" dirty="0"/>
          </a:p>
        </p:txBody>
      </p:sp>
    </p:spTree>
    <p:extLst>
      <p:ext uri="{BB962C8B-B14F-4D97-AF65-F5344CB8AC3E}">
        <p14:creationId xmlns:p14="http://schemas.microsoft.com/office/powerpoint/2010/main" val="554696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00400"/>
            <a:ext cx="9144000" cy="923330"/>
          </a:xfrm>
          <a:prstGeom prst="rect">
            <a:avLst/>
          </a:prstGeom>
        </p:spPr>
        <p:txBody>
          <a:bodyPr wrap="square">
            <a:spAutoFit/>
          </a:bodyPr>
          <a:lstStyle/>
          <a:p>
            <a:pPr algn="ctr"/>
            <a:r>
              <a:rPr lang="en-US" sz="5400" dirty="0" smtClean="0"/>
              <a:t>Alma and IDS</a:t>
            </a:r>
            <a:endParaRPr lang="en-US" sz="5400" dirty="0"/>
          </a:p>
        </p:txBody>
      </p:sp>
    </p:spTree>
    <p:extLst>
      <p:ext uri="{BB962C8B-B14F-4D97-AF65-F5344CB8AC3E}">
        <p14:creationId xmlns:p14="http://schemas.microsoft.com/office/powerpoint/2010/main" val="2125270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Over 80 libraries in IDS will be on Alma by 2019</a:t>
            </a:r>
          </a:p>
          <a:p>
            <a:r>
              <a:rPr lang="en-US" dirty="0" smtClean="0"/>
              <a:t>NCIP for </a:t>
            </a:r>
            <a:r>
              <a:rPr lang="en-US" dirty="0" err="1" smtClean="0"/>
              <a:t>ILLiad</a:t>
            </a:r>
            <a:r>
              <a:rPr lang="en-US" dirty="0" smtClean="0"/>
              <a:t> and Alma</a:t>
            </a:r>
          </a:p>
          <a:p>
            <a:r>
              <a:rPr lang="en-US" dirty="0" smtClean="0"/>
              <a:t>Logic for Alma</a:t>
            </a:r>
          </a:p>
          <a:p>
            <a:pPr lvl="1"/>
            <a:r>
              <a:rPr lang="en-US" dirty="0" smtClean="0"/>
              <a:t>Middleware solution for Alma and </a:t>
            </a:r>
            <a:r>
              <a:rPr lang="en-US" dirty="0" err="1" smtClean="0"/>
              <a:t>Tipasa</a:t>
            </a:r>
            <a:endParaRPr lang="en-US" dirty="0" smtClean="0"/>
          </a:p>
          <a:p>
            <a:pPr lvl="1"/>
            <a:r>
              <a:rPr lang="en-US" dirty="0" smtClean="0"/>
              <a:t>In process of learning Systems and Resource Sharing for Alma</a:t>
            </a:r>
          </a:p>
          <a:p>
            <a:pPr lvl="1"/>
            <a:r>
              <a:rPr lang="en-US" dirty="0" smtClean="0"/>
              <a:t>Exec Director part of Alma Systems Group</a:t>
            </a:r>
          </a:p>
          <a:p>
            <a:pPr lvl="1"/>
            <a:r>
              <a:rPr lang="en-US" dirty="0" smtClean="0"/>
              <a:t>IDS Logic Team part of Alma Resource Sharing Group</a:t>
            </a:r>
          </a:p>
          <a:p>
            <a:pPr lvl="1"/>
            <a:r>
              <a:rPr lang="en-US" dirty="0" smtClean="0"/>
              <a:t>Talking with Ex </a:t>
            </a:r>
            <a:r>
              <a:rPr lang="en-US" dirty="0" err="1" smtClean="0"/>
              <a:t>Libris</a:t>
            </a:r>
            <a:r>
              <a:rPr lang="en-US" dirty="0" smtClean="0"/>
              <a:t> about Resource Sharing options</a:t>
            </a:r>
            <a:endParaRPr lang="en-US" dirty="0"/>
          </a:p>
        </p:txBody>
      </p:sp>
    </p:spTree>
    <p:extLst>
      <p:ext uri="{BB962C8B-B14F-4D97-AF65-F5344CB8AC3E}">
        <p14:creationId xmlns:p14="http://schemas.microsoft.com/office/powerpoint/2010/main" val="1863189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772400" cy="1362075"/>
          </a:xfrm>
        </p:spPr>
        <p:txBody>
          <a:bodyPr/>
          <a:lstStyle/>
          <a:p>
            <a:r>
              <a:rPr lang="en-US" dirty="0" smtClean="0"/>
              <a:t>Thank you!</a:t>
            </a:r>
            <a:br>
              <a:rPr lang="en-US" dirty="0" smtClean="0"/>
            </a:br>
            <a:endParaRPr lang="en-US" dirty="0"/>
          </a:p>
        </p:txBody>
      </p:sp>
      <p:sp>
        <p:nvSpPr>
          <p:cNvPr id="3" name="Text Placeholder 2"/>
          <p:cNvSpPr>
            <a:spLocks noGrp="1"/>
          </p:cNvSpPr>
          <p:nvPr>
            <p:ph type="body" idx="1"/>
          </p:nvPr>
        </p:nvSpPr>
        <p:spPr>
          <a:xfrm>
            <a:off x="3733800" y="6032500"/>
            <a:ext cx="3392487" cy="444500"/>
          </a:xfrm>
        </p:spPr>
        <p:txBody>
          <a:bodyPr/>
          <a:lstStyle/>
          <a:p>
            <a:r>
              <a:rPr lang="en-US" dirty="0"/>
              <a:t>https://github.com/idsproject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5811" y="5029200"/>
            <a:ext cx="1447800" cy="1447800"/>
          </a:xfrm>
          <a:prstGeom prst="rect">
            <a:avLst/>
          </a:prstGeom>
        </p:spPr>
      </p:pic>
    </p:spTree>
    <p:extLst>
      <p:ext uri="{BB962C8B-B14F-4D97-AF65-F5344CB8AC3E}">
        <p14:creationId xmlns:p14="http://schemas.microsoft.com/office/powerpoint/2010/main" val="210620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02" y="2816225"/>
            <a:ext cx="9112898" cy="3279775"/>
          </a:xfrm>
        </p:spPr>
        <p:txBody>
          <a:bodyPr/>
          <a:lstStyle/>
          <a:p>
            <a:r>
              <a:rPr lang="en-US" b="1" dirty="0" smtClean="0"/>
              <a:t>Welcome Fall Metro User Group!</a:t>
            </a:r>
            <a:br>
              <a:rPr lang="en-US" b="1" dirty="0" smtClean="0"/>
            </a:br>
            <a:r>
              <a:rPr lang="en-US" sz="3600" b="1" dirty="0" smtClean="0"/>
              <a:t>October 4</a:t>
            </a:r>
            <a:r>
              <a:rPr lang="en-US" sz="3600" b="1" baseline="30000" dirty="0" smtClean="0"/>
              <a:t>th</a:t>
            </a:r>
            <a:r>
              <a:rPr lang="en-US" sz="3600" b="1" dirty="0" smtClean="0"/>
              <a:t> </a:t>
            </a:r>
            <a:r>
              <a:rPr lang="en-US" sz="3600" b="1" smtClean="0"/>
              <a:t>, 2018</a:t>
            </a:r>
            <a:r>
              <a:rPr lang="en-US" b="1" dirty="0"/>
              <a:t/>
            </a:r>
            <a:br>
              <a:rPr lang="en-US" b="1" dirty="0"/>
            </a:br>
            <a:endParaRPr lang="en-US" dirty="0"/>
          </a:p>
        </p:txBody>
      </p:sp>
      <p:pic>
        <p:nvPicPr>
          <p:cNvPr id="1026" name="Picture 2" descr="IDS 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8"/>
            <a:ext cx="9144000" cy="183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53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02" y="2816225"/>
            <a:ext cx="9112898" cy="3279775"/>
          </a:xfrm>
        </p:spPr>
        <p:txBody>
          <a:bodyPr/>
          <a:lstStyle/>
          <a:p>
            <a:r>
              <a:rPr lang="en-US" b="1" dirty="0" smtClean="0"/>
              <a:t>Welcome </a:t>
            </a:r>
            <a:r>
              <a:rPr lang="en-US" b="1" dirty="0" smtClean="0"/>
              <a:t>Fall </a:t>
            </a:r>
            <a:r>
              <a:rPr lang="en-US" b="1" dirty="0" smtClean="0"/>
              <a:t>Western User Group!</a:t>
            </a:r>
            <a:br>
              <a:rPr lang="en-US" b="1" dirty="0" smtClean="0"/>
            </a:br>
            <a:r>
              <a:rPr lang="en-US" sz="3600" b="1" dirty="0" smtClean="0"/>
              <a:t>October 15</a:t>
            </a:r>
            <a:r>
              <a:rPr lang="en-US" sz="3600" b="1" baseline="30000" dirty="0" smtClean="0"/>
              <a:t>th</a:t>
            </a:r>
            <a:r>
              <a:rPr lang="en-US" sz="3600" b="1" dirty="0" smtClean="0"/>
              <a:t>, </a:t>
            </a:r>
            <a:r>
              <a:rPr lang="en-US" sz="3600" b="1" dirty="0" smtClean="0"/>
              <a:t>2018</a:t>
            </a:r>
            <a:r>
              <a:rPr lang="en-US" b="1" dirty="0"/>
              <a:t/>
            </a:r>
            <a:br>
              <a:rPr lang="en-US" b="1" dirty="0"/>
            </a:br>
            <a:endParaRPr lang="en-US" dirty="0"/>
          </a:p>
        </p:txBody>
      </p:sp>
      <p:pic>
        <p:nvPicPr>
          <p:cNvPr id="1026" name="Picture 2" descr="IDS 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8"/>
            <a:ext cx="9144000" cy="183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34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593005050"/>
              </p:ext>
            </p:extLst>
          </p:nvPr>
        </p:nvGraphicFramePr>
        <p:xfrm>
          <a:off x="533400" y="1752600"/>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0" y="1371600"/>
            <a:ext cx="9144000" cy="584775"/>
          </a:xfrm>
          <a:prstGeom prst="rect">
            <a:avLst/>
          </a:prstGeom>
          <a:noFill/>
        </p:spPr>
        <p:txBody>
          <a:bodyPr wrap="square" rtlCol="0">
            <a:spAutoFit/>
          </a:bodyPr>
          <a:lstStyle/>
          <a:p>
            <a:pPr algn="ctr"/>
            <a:r>
              <a:rPr lang="en-US" sz="3200" dirty="0" smtClean="0"/>
              <a:t>Membership Growth</a:t>
            </a:r>
            <a:endParaRPr lang="en-US" sz="3200" dirty="0"/>
          </a:p>
        </p:txBody>
      </p:sp>
    </p:spTree>
    <p:extLst>
      <p:ext uri="{BB962C8B-B14F-4D97-AF65-F5344CB8AC3E}">
        <p14:creationId xmlns:p14="http://schemas.microsoft.com/office/powerpoint/2010/main" val="144335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62" y="3276600"/>
            <a:ext cx="9144000" cy="1015663"/>
          </a:xfrm>
          <a:prstGeom prst="rect">
            <a:avLst/>
          </a:prstGeom>
        </p:spPr>
        <p:txBody>
          <a:bodyPr wrap="square">
            <a:spAutoFit/>
          </a:bodyPr>
          <a:lstStyle/>
          <a:p>
            <a:pPr algn="ctr"/>
            <a:r>
              <a:rPr lang="en-US" sz="6000" dirty="0" smtClean="0"/>
              <a:t>What is the Article Gateway?</a:t>
            </a:r>
            <a:endParaRPr lang="en-US" sz="6000" dirty="0"/>
          </a:p>
        </p:txBody>
      </p:sp>
    </p:spTree>
    <p:extLst>
      <p:ext uri="{BB962C8B-B14F-4D97-AF65-F5344CB8AC3E}">
        <p14:creationId xmlns:p14="http://schemas.microsoft.com/office/powerpoint/2010/main" val="3111910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4953000" cy="4525963"/>
          </a:xfrm>
        </p:spPr>
        <p:txBody>
          <a:bodyPr/>
          <a:lstStyle/>
          <a:p>
            <a:r>
              <a:rPr lang="en-US" dirty="0" smtClean="0"/>
              <a:t>Article Gateway is an article provider platform and decision configuration center.</a:t>
            </a:r>
          </a:p>
          <a:p>
            <a:r>
              <a:rPr lang="en-US" dirty="0" smtClean="0"/>
              <a:t>Depending on library preference, multiple sources and vendors can be integrated.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0580" y="1100703"/>
            <a:ext cx="3892561" cy="4900047"/>
          </a:xfrm>
          <a:prstGeom prst="rect">
            <a:avLst/>
          </a:prstGeom>
        </p:spPr>
      </p:pic>
    </p:spTree>
    <p:extLst>
      <p:ext uri="{BB962C8B-B14F-4D97-AF65-F5344CB8AC3E}">
        <p14:creationId xmlns:p14="http://schemas.microsoft.com/office/powerpoint/2010/main" val="2383293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28650" y="2286000"/>
            <a:ext cx="3886200" cy="4351338"/>
          </a:xfrm>
        </p:spPr>
        <p:txBody>
          <a:bodyPr/>
          <a:lstStyle/>
          <a:p>
            <a:r>
              <a:rPr lang="en-US" dirty="0" smtClean="0"/>
              <a:t>Spring 2016 (pre AG) – 1.58 days</a:t>
            </a:r>
          </a:p>
          <a:p>
            <a:endParaRPr lang="en-US" dirty="0"/>
          </a:p>
        </p:txBody>
      </p:sp>
      <p:sp>
        <p:nvSpPr>
          <p:cNvPr id="7" name="Content Placeholder 6"/>
          <p:cNvSpPr>
            <a:spLocks noGrp="1"/>
          </p:cNvSpPr>
          <p:nvPr>
            <p:ph sz="half" idx="2"/>
          </p:nvPr>
        </p:nvSpPr>
        <p:spPr>
          <a:xfrm>
            <a:off x="4629150" y="2286000"/>
            <a:ext cx="3886200" cy="4351338"/>
          </a:xfrm>
        </p:spPr>
        <p:txBody>
          <a:bodyPr/>
          <a:lstStyle/>
          <a:p>
            <a:r>
              <a:rPr lang="en-US" dirty="0" smtClean="0"/>
              <a:t>Fall 2016 (post AG) – 0.91 days</a:t>
            </a:r>
          </a:p>
          <a:p>
            <a:endParaRPr lang="en-US"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5638800"/>
            <a:ext cx="4319485" cy="793937"/>
          </a:xfrm>
          <a:prstGeom prst="rect">
            <a:avLst/>
          </a:prstGeom>
        </p:spPr>
      </p:pic>
      <p:sp>
        <p:nvSpPr>
          <p:cNvPr id="9" name="TextBox 8"/>
          <p:cNvSpPr txBox="1"/>
          <p:nvPr/>
        </p:nvSpPr>
        <p:spPr>
          <a:xfrm>
            <a:off x="1171575" y="3632856"/>
            <a:ext cx="6915150" cy="715581"/>
          </a:xfrm>
          <a:prstGeom prst="rect">
            <a:avLst/>
          </a:prstGeom>
          <a:noFill/>
        </p:spPr>
        <p:txBody>
          <a:bodyPr wrap="square" rtlCol="0">
            <a:spAutoFit/>
          </a:bodyPr>
          <a:lstStyle/>
          <a:p>
            <a:r>
              <a:rPr lang="en-US" sz="4050" b="1" dirty="0"/>
              <a:t>Average of 16 Hours Faster</a:t>
            </a:r>
          </a:p>
        </p:txBody>
      </p:sp>
      <p:sp>
        <p:nvSpPr>
          <p:cNvPr id="8" name="Rectangle 7"/>
          <p:cNvSpPr/>
          <p:nvPr/>
        </p:nvSpPr>
        <p:spPr>
          <a:xfrm>
            <a:off x="0" y="1143000"/>
            <a:ext cx="9144000" cy="1015663"/>
          </a:xfrm>
          <a:prstGeom prst="rect">
            <a:avLst/>
          </a:prstGeom>
        </p:spPr>
        <p:txBody>
          <a:bodyPr wrap="square">
            <a:spAutoFit/>
          </a:bodyPr>
          <a:lstStyle/>
          <a:p>
            <a:r>
              <a:rPr lang="en-US" sz="3200" dirty="0"/>
              <a:t>The Effect of Article </a:t>
            </a:r>
            <a:r>
              <a:rPr lang="en-US" sz="3200" dirty="0" smtClean="0"/>
              <a:t>Gateway at </a:t>
            </a:r>
            <a:r>
              <a:rPr lang="en-US" sz="3200" dirty="0"/>
              <a:t>University at </a:t>
            </a:r>
            <a:r>
              <a:rPr lang="en-US" sz="3200" dirty="0" smtClean="0"/>
              <a:t>Albany </a:t>
            </a:r>
          </a:p>
          <a:p>
            <a:pPr algn="ctr"/>
            <a:r>
              <a:rPr lang="en-US" sz="2800" dirty="0" smtClean="0"/>
              <a:t>Turnaround </a:t>
            </a:r>
            <a:r>
              <a:rPr lang="en-US" sz="2800" dirty="0"/>
              <a:t>Time</a:t>
            </a:r>
          </a:p>
        </p:txBody>
      </p:sp>
    </p:spTree>
    <p:extLst>
      <p:ext uri="{BB962C8B-B14F-4D97-AF65-F5344CB8AC3E}">
        <p14:creationId xmlns:p14="http://schemas.microsoft.com/office/powerpoint/2010/main" val="348139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6800"/>
            <a:ext cx="9144000" cy="1268016"/>
          </a:xfrm>
        </p:spPr>
        <p:txBody>
          <a:bodyPr/>
          <a:lstStyle/>
          <a:p>
            <a:r>
              <a:rPr lang="en-US" sz="3200" dirty="0"/>
              <a:t>The Effect of Article Gateway </a:t>
            </a:r>
            <a:r>
              <a:rPr lang="en-US" sz="3200" dirty="0" smtClean="0"/>
              <a:t>at University at Albany</a:t>
            </a:r>
            <a:endParaRPr lang="en-US" sz="3200" dirty="0"/>
          </a:p>
        </p:txBody>
      </p:sp>
      <p:sp>
        <p:nvSpPr>
          <p:cNvPr id="3" name="Content Placeholder 2"/>
          <p:cNvSpPr>
            <a:spLocks noGrp="1"/>
          </p:cNvSpPr>
          <p:nvPr>
            <p:ph sz="half" idx="1"/>
          </p:nvPr>
        </p:nvSpPr>
        <p:spPr>
          <a:xfrm>
            <a:off x="609600" y="2133600"/>
            <a:ext cx="7924800" cy="4351338"/>
          </a:xfrm>
        </p:spPr>
        <p:txBody>
          <a:bodyPr>
            <a:normAutofit/>
          </a:bodyPr>
          <a:lstStyle/>
          <a:p>
            <a:r>
              <a:rPr lang="en-US" dirty="0" smtClean="0"/>
              <a:t>5,700 (67%) citations completed or fixed</a:t>
            </a:r>
          </a:p>
          <a:p>
            <a:r>
              <a:rPr lang="en-US" dirty="0"/>
              <a:t>Copyright Not </a:t>
            </a:r>
            <a:r>
              <a:rPr lang="en-US" dirty="0" smtClean="0"/>
              <a:t>Required 6823 (92.1%)</a:t>
            </a:r>
            <a:endParaRPr lang="en-US" dirty="0"/>
          </a:p>
          <a:p>
            <a:r>
              <a:rPr lang="en-US" dirty="0" smtClean="0"/>
              <a:t>Copyright </a:t>
            </a:r>
            <a:r>
              <a:rPr lang="en-US" dirty="0"/>
              <a:t>Required – 589 (7.9%)</a:t>
            </a:r>
          </a:p>
          <a:p>
            <a:pPr lvl="1"/>
            <a:r>
              <a:rPr lang="en-US" dirty="0"/>
              <a:t>Lowest price determined</a:t>
            </a:r>
          </a:p>
          <a:p>
            <a:endParaRPr lang="en-US" sz="28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5638800"/>
            <a:ext cx="4301196" cy="790575"/>
          </a:xfrm>
          <a:prstGeom prst="rect">
            <a:avLst/>
          </a:prstGeom>
        </p:spPr>
      </p:pic>
    </p:spTree>
    <p:extLst>
      <p:ext uri="{BB962C8B-B14F-4D97-AF65-F5344CB8AC3E}">
        <p14:creationId xmlns:p14="http://schemas.microsoft.com/office/powerpoint/2010/main" val="3695542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200400"/>
            <a:ext cx="9144000" cy="923330"/>
          </a:xfrm>
          <a:prstGeom prst="rect">
            <a:avLst/>
          </a:prstGeom>
        </p:spPr>
        <p:txBody>
          <a:bodyPr wrap="square">
            <a:spAutoFit/>
          </a:bodyPr>
          <a:lstStyle/>
          <a:p>
            <a:pPr algn="ctr"/>
            <a:r>
              <a:rPr lang="en-US" sz="5400" dirty="0" err="1" smtClean="0"/>
              <a:t>Tipasa</a:t>
            </a:r>
            <a:r>
              <a:rPr lang="en-US" sz="5400" dirty="0" smtClean="0"/>
              <a:t> and IDS</a:t>
            </a:r>
            <a:endParaRPr lang="en-US" sz="5400" dirty="0"/>
          </a:p>
        </p:txBody>
      </p:sp>
    </p:spTree>
    <p:extLst>
      <p:ext uri="{BB962C8B-B14F-4D97-AF65-F5344CB8AC3E}">
        <p14:creationId xmlns:p14="http://schemas.microsoft.com/office/powerpoint/2010/main" val="1638770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DS Design">
  <a:themeElements>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DS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D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D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D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D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D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D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D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D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D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D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D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D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32604</TotalTime>
  <Words>322</Words>
  <Application>Microsoft Office PowerPoint</Application>
  <PresentationFormat>On-screen Show (4:3)</PresentationFormat>
  <Paragraphs>45</Paragraphs>
  <Slides>14</Slides>
  <Notes>3</Notes>
  <HiddenSlides>2</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ＭＳ Ｐゴシック</vt:lpstr>
      <vt:lpstr>Arial</vt:lpstr>
      <vt:lpstr>Calibri</vt:lpstr>
      <vt:lpstr>Garamond</vt:lpstr>
      <vt:lpstr>Times New Roman</vt:lpstr>
      <vt:lpstr>Presentation4</vt:lpstr>
      <vt:lpstr>IDS Design</vt:lpstr>
      <vt:lpstr>1_IDS Design</vt:lpstr>
      <vt:lpstr>Welcome Fall Eastern User Group! October 19th, 2018 </vt:lpstr>
      <vt:lpstr>Welcome Fall Metro User Group! October 4th , 2018 </vt:lpstr>
      <vt:lpstr>Welcome Fall Western User Group! October 15th, 2018 </vt:lpstr>
      <vt:lpstr>PowerPoint Presentation</vt:lpstr>
      <vt:lpstr>PowerPoint Presentation</vt:lpstr>
      <vt:lpstr>PowerPoint Presentation</vt:lpstr>
      <vt:lpstr>PowerPoint Presentation</vt:lpstr>
      <vt:lpstr>The Effect of Article Gateway at University at Albany</vt:lpstr>
      <vt:lpstr>PowerPoint Presentation</vt:lpstr>
      <vt:lpstr>PowerPoint Presentation</vt:lpstr>
      <vt:lpstr>PowerPoint Presentation</vt:lpstr>
      <vt:lpstr>PowerPoint Presentation</vt:lpstr>
      <vt:lpstr>PowerPoint Presentation</vt:lpstr>
      <vt:lpstr>Thank you! </vt:lpstr>
    </vt:vector>
  </TitlesOfParts>
  <Company>Rochester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 Project Technology Update</dc:title>
  <dc:creator>Adam Traub</dc:creator>
  <cp:lastModifiedBy>Mark Sullivan</cp:lastModifiedBy>
  <cp:revision>289</cp:revision>
  <dcterms:created xsi:type="dcterms:W3CDTF">2013-02-08T15:49:37Z</dcterms:created>
  <dcterms:modified xsi:type="dcterms:W3CDTF">2018-10-17T15:27:46Z</dcterms:modified>
</cp:coreProperties>
</file>