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68837" autoAdjust="0"/>
  </p:normalViewPr>
  <p:slideViewPr>
    <p:cSldViewPr snapToGrid="0">
      <p:cViewPr varScale="1">
        <p:scale>
          <a:sx n="79" d="100"/>
          <a:sy n="79" d="100"/>
        </p:scale>
        <p:origin x="16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01E0F-242A-45A6-96FC-88CB6CD6F9F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8E5A7-8AD2-40C2-AF30-678B774D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7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E5A7-8AD2-40C2-AF30-678B774D61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0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E5A7-8AD2-40C2-AF30-678B774D61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8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E5A7-8AD2-40C2-AF30-678B774D61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1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E5A7-8AD2-40C2-AF30-678B774D61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8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669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2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5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10107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9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4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0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718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989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226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lcny.libanswers.com/faq/24832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Materials/050Alma_FAQs/Fulfillment/Course_Reserv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996" y="1274680"/>
            <a:ext cx="9867900" cy="2098226"/>
          </a:xfrm>
        </p:spPr>
        <p:txBody>
          <a:bodyPr/>
          <a:lstStyle/>
          <a:p>
            <a:r>
              <a:rPr lang="en-US" dirty="0" smtClean="0"/>
              <a:t>Reserves workflows and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4841" y="4126593"/>
            <a:ext cx="6831673" cy="10862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Spring 2019 IDS Project RUGs</a:t>
            </a:r>
          </a:p>
          <a:p>
            <a:r>
              <a:rPr lang="en-US" dirty="0" smtClean="0"/>
              <a:t>Shannon Pritting</a:t>
            </a:r>
          </a:p>
          <a:p>
            <a:r>
              <a:rPr lang="en-US" dirty="0" smtClean="0"/>
              <a:t>Shared Library Services Platform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Reading List Screen</a:t>
            </a:r>
            <a:endParaRPr lang="en-US" dirty="0"/>
          </a:p>
        </p:txBody>
      </p:sp>
      <p:pic>
        <p:nvPicPr>
          <p:cNvPr id="7171" name="Picture 3" descr="reading-list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92401"/>
            <a:ext cx="1016445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4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Citations in Edit Reading List Screen</a:t>
            </a:r>
            <a:endParaRPr lang="en-US" dirty="0"/>
          </a:p>
        </p:txBody>
      </p:sp>
      <p:pic>
        <p:nvPicPr>
          <p:cNvPr id="8195" name="Picture 3" descr="reading-list-citat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2451101"/>
            <a:ext cx="8609706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725668" y="5486402"/>
            <a:ext cx="2019300" cy="1066800"/>
          </a:xfrm>
          <a:prstGeom prst="straightConnector1">
            <a:avLst/>
          </a:prstGeom>
          <a:ln w="139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8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Repository Search for Adding Citations</a:t>
            </a:r>
            <a:endParaRPr lang="en-US" dirty="0"/>
          </a:p>
        </p:txBody>
      </p:sp>
      <p:pic>
        <p:nvPicPr>
          <p:cNvPr id="4" name="Content Placeholder 3" descr="C:\Users\sprittin\AppData\Local\Microsoft\Windows\INetCache\Content.Word\repository-search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12" y="2667000"/>
            <a:ext cx="9800688" cy="391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8597900" y="3289300"/>
            <a:ext cx="2019300" cy="1066800"/>
          </a:xfrm>
          <a:prstGeom prst="straightConnector1">
            <a:avLst/>
          </a:prstGeom>
          <a:ln w="139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2540000" y="4089400"/>
            <a:ext cx="2082800" cy="1333500"/>
          </a:xfrm>
          <a:prstGeom prst="straightConnector1">
            <a:avLst/>
          </a:prstGeom>
          <a:ln w="139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4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</a:t>
            </a:r>
            <a:r>
              <a:rPr lang="en-US" dirty="0" err="1" smtClean="0"/>
              <a:t>Decison</a:t>
            </a:r>
            <a:r>
              <a:rPr lang="en-US" dirty="0" smtClean="0"/>
              <a:t>—To Place the Request or Complete from Here?	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96" y="2566416"/>
            <a:ext cx="8107207" cy="3581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4501388" y="4727956"/>
            <a:ext cx="2019300" cy="1066800"/>
          </a:xfrm>
          <a:prstGeom prst="straightConnector1">
            <a:avLst/>
          </a:prstGeom>
          <a:ln w="139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select Place Request, You’ll need to Create Request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86" y="1706880"/>
            <a:ext cx="3343486" cy="450494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971458" y="3039618"/>
            <a:ext cx="2019300" cy="1066800"/>
          </a:xfrm>
          <a:prstGeom prst="straightConnector1">
            <a:avLst/>
          </a:prstGeom>
          <a:ln w="139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794674" y="4440936"/>
            <a:ext cx="2019300" cy="1066800"/>
          </a:xfrm>
          <a:prstGeom prst="straightConnector1">
            <a:avLst/>
          </a:prstGeom>
          <a:ln w="139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7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Requests Must be now “Picked from Shelf”</a:t>
            </a:r>
            <a:endParaRPr lang="en-US" dirty="0"/>
          </a:p>
        </p:txBody>
      </p:sp>
      <p:pic>
        <p:nvPicPr>
          <p:cNvPr id="4" name="Picture 3" descr="C:\Users\sprittin\AppData\Local\Microsoft\Windows\INetCache\Content.Word\pick-from-shelf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76" y="2407920"/>
            <a:ext cx="7834504" cy="3925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6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in Items to Complete the Move</a:t>
            </a:r>
            <a:endParaRPr lang="en-US" dirty="0"/>
          </a:p>
        </p:txBody>
      </p:sp>
      <p:pic>
        <p:nvPicPr>
          <p:cNvPr id="1027" name="Picture 3" descr="scan-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39" y="3182112"/>
            <a:ext cx="7499668" cy="299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8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we just need to finish the Reading List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76" y="2718817"/>
            <a:ext cx="7629144" cy="294709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819558" y="5258562"/>
            <a:ext cx="1848442" cy="1337310"/>
          </a:xfrm>
          <a:prstGeom prst="straightConnector1">
            <a:avLst/>
          </a:prstGeom>
          <a:ln w="139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9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 Now (but don’t make this workflow if it doesn’t work for you).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Alma and its workflows are developed to serve many types of libraries.</a:t>
            </a:r>
          </a:p>
          <a:p>
            <a:r>
              <a:rPr lang="en-US" dirty="0" smtClean="0"/>
              <a:t>If you do all the work, you may be able to cut steps and gain efficiencies.</a:t>
            </a:r>
          </a:p>
          <a:p>
            <a:pPr lvl="1"/>
            <a:r>
              <a:rPr lang="en-US" dirty="0" smtClean="0"/>
              <a:t>Just make sure you keep track of the main actions that need to happen:</a:t>
            </a:r>
          </a:p>
          <a:p>
            <a:pPr lvl="2"/>
            <a:r>
              <a:rPr lang="en-US" dirty="0" smtClean="0"/>
              <a:t>Item is in appropriate location for TOUs to be applied.</a:t>
            </a:r>
          </a:p>
          <a:p>
            <a:pPr lvl="2"/>
            <a:r>
              <a:rPr lang="en-US" dirty="0" smtClean="0"/>
              <a:t>Item is in a reading list that is attached to a course.</a:t>
            </a:r>
          </a:p>
          <a:p>
            <a:pPr lvl="2"/>
            <a:r>
              <a:rPr lang="en-US" dirty="0" smtClean="0"/>
              <a:t>The course and reading lists have appropriate start/end dates.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 adding a course, reading list, and items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Follow Along in Alma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Breakdown of Reserves Processing: 4 Main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 course</a:t>
            </a:r>
          </a:p>
          <a:p>
            <a:r>
              <a:rPr lang="en-US" dirty="0" smtClean="0"/>
              <a:t>Create a reading list</a:t>
            </a:r>
          </a:p>
          <a:p>
            <a:r>
              <a:rPr lang="en-US" dirty="0" smtClean="0"/>
              <a:t>Add citations to reading lists</a:t>
            </a:r>
          </a:p>
          <a:p>
            <a:r>
              <a:rPr lang="en-US" dirty="0" smtClean="0"/>
              <a:t>Move items to Reserves Location if needed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SUNY FAQ that you may want to edit/use as a baseline for your campus documentation: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slcny.libanswers.com/faq/248322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QA process: check Primo</a:t>
            </a:r>
            <a:endParaRPr lang="en-US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61" y="1712418"/>
            <a:ext cx="1619476" cy="2534004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Testing the indexes for courses, names, departments, and instructor information is a good way to make  sure your course information worked.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37" y="2908352"/>
            <a:ext cx="2209370" cy="26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97499" y="677224"/>
            <a:ext cx="9601200" cy="1485900"/>
          </a:xfrm>
        </p:spPr>
        <p:txBody>
          <a:bodyPr/>
          <a:lstStyle/>
          <a:p>
            <a:r>
              <a:rPr lang="en-US" dirty="0" smtClean="0"/>
              <a:t>Check for Correct Locations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12" y="1499616"/>
            <a:ext cx="6071475" cy="4712595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197499" y="2401255"/>
            <a:ext cx="4447786" cy="3581401"/>
          </a:xfrm>
        </p:spPr>
        <p:txBody>
          <a:bodyPr/>
          <a:lstStyle/>
          <a:p>
            <a:r>
              <a:rPr lang="en-US" dirty="0" smtClean="0"/>
              <a:t>Primo can provide a good way to skim to make sure all the items are appropriately moved to reserves location as well.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9124358" y="4636770"/>
            <a:ext cx="1848442" cy="1337310"/>
          </a:xfrm>
          <a:prstGeom prst="straightConnector1">
            <a:avLst/>
          </a:prstGeom>
          <a:ln w="139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7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Sharing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worked out a streamlined approach for reserves processing?</a:t>
            </a:r>
          </a:p>
          <a:p>
            <a:r>
              <a:rPr lang="en-US" dirty="0" smtClean="0"/>
              <a:t>General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 Reserve </a:t>
            </a:r>
            <a:r>
              <a:rPr lang="en-US" dirty="0" smtClean="0"/>
              <a:t>Hierarchy/Flow</a:t>
            </a:r>
            <a:endParaRPr lang="en-US" dirty="0"/>
          </a:p>
        </p:txBody>
      </p:sp>
      <p:pic>
        <p:nvPicPr>
          <p:cNvPr id="1026" name="Picture 2" descr="https://knowledge.exlibrisgroup.com/@api/deki/files/41135/clipboard_e837fa3b0ff5ea757c519c3d463670adf?revision=1&amp;size=bestfit&amp;width=413&amp;height=3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1" y="1668611"/>
            <a:ext cx="5345112" cy="418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93257" y="5950529"/>
            <a:ext cx="777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://knowledge.exlibrisgroup.com/Alma/Product_Materials/050Alma_FAQs/Fulfillment/Course_Reserves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01850"/>
            <a:ext cx="9601200" cy="4356100"/>
          </a:xfrm>
        </p:spPr>
        <p:txBody>
          <a:bodyPr/>
          <a:lstStyle/>
          <a:p>
            <a:pPr lvl="0"/>
            <a:r>
              <a:rPr lang="en-US" dirty="0"/>
              <a:t>Course Reserve Manager (to create courses)</a:t>
            </a:r>
          </a:p>
          <a:p>
            <a:pPr lvl="0"/>
            <a:r>
              <a:rPr lang="en-US" dirty="0"/>
              <a:t>Course Reserve Operator (to add/edit reading lists)</a:t>
            </a:r>
          </a:p>
          <a:p>
            <a:pPr lvl="0"/>
            <a:r>
              <a:rPr lang="en-US" dirty="0"/>
              <a:t>Fulfillment Operator (to manage the move request)</a:t>
            </a:r>
          </a:p>
          <a:p>
            <a:pPr lvl="0"/>
            <a:r>
              <a:rPr lang="en-US" dirty="0"/>
              <a:t>Request Operator—scoped to library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you’ll have different people processing reserves, you may want to create a course reserves profile so you don’t have to add these roles manually.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Creating a Course</a:t>
            </a:r>
            <a:endParaRPr lang="en-US" dirty="0"/>
          </a:p>
        </p:txBody>
      </p:sp>
      <p:pic>
        <p:nvPicPr>
          <p:cNvPr id="2052" name="Picture 4" descr="reserves-me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736730"/>
            <a:ext cx="7567612" cy="444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2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Courses Screen</a:t>
            </a:r>
            <a:endParaRPr lang="en-US" dirty="0"/>
          </a:p>
        </p:txBody>
      </p:sp>
      <p:pic>
        <p:nvPicPr>
          <p:cNvPr id="3075" name="Picture 3" descr="cours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768600"/>
            <a:ext cx="10735596" cy="290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0185400" y="2286000"/>
            <a:ext cx="1574800" cy="965200"/>
          </a:xfrm>
          <a:prstGeom prst="straightConnector1">
            <a:avLst/>
          </a:prstGeom>
          <a:ln w="139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83100" y="2610644"/>
            <a:ext cx="1574800" cy="965200"/>
          </a:xfrm>
          <a:prstGeom prst="straightConnector1">
            <a:avLst/>
          </a:prstGeom>
          <a:ln w="139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Course Information Screen</a:t>
            </a:r>
            <a:endParaRPr lang="en-US" dirty="0"/>
          </a:p>
        </p:txBody>
      </p:sp>
      <p:pic>
        <p:nvPicPr>
          <p:cNvPr id="4099" name="Picture 3" descr="course-main-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1" y="1562100"/>
            <a:ext cx="979651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918200" y="2343944"/>
            <a:ext cx="1574800" cy="965200"/>
          </a:xfrm>
          <a:prstGeom prst="straightConnector1">
            <a:avLst/>
          </a:prstGeom>
          <a:ln w="139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918200" y="4756944"/>
            <a:ext cx="1574800" cy="965200"/>
          </a:xfrm>
          <a:prstGeom prst="straightConnector1">
            <a:avLst/>
          </a:prstGeom>
          <a:ln w="139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565900" y="2654300"/>
            <a:ext cx="1574800" cy="965200"/>
          </a:xfrm>
          <a:prstGeom prst="straightConnector1">
            <a:avLst/>
          </a:prstGeom>
          <a:ln w="139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Add Reading Lists</a:t>
            </a:r>
            <a:endParaRPr lang="en-US" dirty="0"/>
          </a:p>
        </p:txBody>
      </p:sp>
      <p:pic>
        <p:nvPicPr>
          <p:cNvPr id="5122" name="Picture 2" descr="reading-l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39" y="1574800"/>
            <a:ext cx="9869561" cy="315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14" y="2171700"/>
            <a:ext cx="3209486" cy="4545647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7213600" y="3111500"/>
            <a:ext cx="2019300" cy="1066800"/>
          </a:xfrm>
          <a:prstGeom prst="straightConnector1">
            <a:avLst/>
          </a:prstGeom>
          <a:ln w="139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1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List Menu in Course</a:t>
            </a:r>
            <a:endParaRPr lang="en-US" dirty="0"/>
          </a:p>
        </p:txBody>
      </p:sp>
      <p:pic>
        <p:nvPicPr>
          <p:cNvPr id="6147" name="Picture 3" descr="reading-list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2413000"/>
            <a:ext cx="10800447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7810500" y="3492500"/>
            <a:ext cx="2019300" cy="1066800"/>
          </a:xfrm>
          <a:prstGeom prst="straightConnector1">
            <a:avLst/>
          </a:prstGeom>
          <a:ln w="139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SLC">
      <a:dk1>
        <a:srgbClr val="848687"/>
      </a:dk1>
      <a:lt1>
        <a:sysClr val="window" lastClr="FFFFFF"/>
      </a:lt1>
      <a:dk2>
        <a:srgbClr val="004C93"/>
      </a:dk2>
      <a:lt2>
        <a:srgbClr val="EDECEB"/>
      </a:lt2>
      <a:accent1>
        <a:srgbClr val="009EE0"/>
      </a:accent1>
      <a:accent2>
        <a:srgbClr val="009EE0"/>
      </a:accent2>
      <a:accent3>
        <a:srgbClr val="004C93"/>
      </a:accent3>
      <a:accent4>
        <a:srgbClr val="848687"/>
      </a:accent4>
      <a:accent5>
        <a:srgbClr val="004C93"/>
      </a:accent5>
      <a:accent6>
        <a:srgbClr val="414343"/>
      </a:accent6>
      <a:hlink>
        <a:srgbClr val="848687"/>
      </a:hlink>
      <a:folHlink>
        <a:srgbClr val="414343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3904F70-041E-47FD-ACFC-D7DE4CD0CA25}" vid="{02D285ED-D2D6-4BFA-8A62-1630DDAB53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4737</TotalTime>
  <Words>404</Words>
  <Application>Microsoft Office PowerPoint</Application>
  <PresentationFormat>Widescreen</PresentationFormat>
  <Paragraphs>55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Franklin Gothic Book</vt:lpstr>
      <vt:lpstr>Crop</vt:lpstr>
      <vt:lpstr>Reserves workflows and processing</vt:lpstr>
      <vt:lpstr>Basic Breakdown of Reserves Processing: 4 Main Steps</vt:lpstr>
      <vt:lpstr>The Course Reserve Hierarchy/Flow</vt:lpstr>
      <vt:lpstr>Roles Needed</vt:lpstr>
      <vt:lpstr>Step 1: Creating a Course</vt:lpstr>
      <vt:lpstr>Courses Screen</vt:lpstr>
      <vt:lpstr>Manage Course Information Screen</vt:lpstr>
      <vt:lpstr>Step 2: Add Reading Lists</vt:lpstr>
      <vt:lpstr>Reading List Menu in Course</vt:lpstr>
      <vt:lpstr>Add Reading List Screen</vt:lpstr>
      <vt:lpstr>Add Citations in Edit Reading List Screen</vt:lpstr>
      <vt:lpstr>Repository Search for Adding Citations</vt:lpstr>
      <vt:lpstr>Workflow Decison—To Place the Request or Complete from Here? </vt:lpstr>
      <vt:lpstr>If you select Place Request, You’ll need to Create Request</vt:lpstr>
      <vt:lpstr>Requests Must be now “Picked from Shelf”</vt:lpstr>
      <vt:lpstr>Scan in Items to Complete the Move</vt:lpstr>
      <vt:lpstr>Now, we just need to finish the Reading List</vt:lpstr>
      <vt:lpstr>Done Now (but don’t make this workflow if it doesn’t work for you).</vt:lpstr>
      <vt:lpstr>Demo adding a course, reading list, and items</vt:lpstr>
      <vt:lpstr>Final QA process: check Primo</vt:lpstr>
      <vt:lpstr>Check for Correct Locations</vt:lpstr>
      <vt:lpstr>Questions and Sharing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Lee, Kristy</dc:creator>
  <cp:keywords/>
  <dc:description/>
  <cp:lastModifiedBy>Pritting, Shannon</cp:lastModifiedBy>
  <cp:revision>108</cp:revision>
  <dcterms:created xsi:type="dcterms:W3CDTF">2018-07-01T14:56:29Z</dcterms:created>
  <dcterms:modified xsi:type="dcterms:W3CDTF">2019-05-10T18:06:30Z</dcterms:modified>
  <cp:category/>
</cp:coreProperties>
</file>