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34"/>
  </p:notesMasterIdLst>
  <p:sldIdLst>
    <p:sldId id="256" r:id="rId2"/>
    <p:sldId id="279" r:id="rId3"/>
    <p:sldId id="266" r:id="rId4"/>
    <p:sldId id="288" r:id="rId5"/>
    <p:sldId id="290" r:id="rId6"/>
    <p:sldId id="257" r:id="rId7"/>
    <p:sldId id="265" r:id="rId8"/>
    <p:sldId id="258" r:id="rId9"/>
    <p:sldId id="259" r:id="rId10"/>
    <p:sldId id="260" r:id="rId11"/>
    <p:sldId id="261" r:id="rId12"/>
    <p:sldId id="263" r:id="rId13"/>
    <p:sldId id="269" r:id="rId14"/>
    <p:sldId id="267" r:id="rId15"/>
    <p:sldId id="284" r:id="rId16"/>
    <p:sldId id="268" r:id="rId17"/>
    <p:sldId id="274" r:id="rId18"/>
    <p:sldId id="277" r:id="rId19"/>
    <p:sldId id="278" r:id="rId20"/>
    <p:sldId id="289" r:id="rId21"/>
    <p:sldId id="280" r:id="rId22"/>
    <p:sldId id="270" r:id="rId23"/>
    <p:sldId id="272" r:id="rId24"/>
    <p:sldId id="281" r:id="rId25"/>
    <p:sldId id="273" r:id="rId26"/>
    <p:sldId id="271" r:id="rId27"/>
    <p:sldId id="262" r:id="rId28"/>
    <p:sldId id="282" r:id="rId29"/>
    <p:sldId id="285" r:id="rId30"/>
    <p:sldId id="286" r:id="rId31"/>
    <p:sldId id="287" r:id="rId32"/>
    <p:sldId id="283"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3" autoAdjust="0"/>
    <p:restoredTop sz="68837" autoAdjust="0"/>
  </p:normalViewPr>
  <p:slideViewPr>
    <p:cSldViewPr snapToGrid="0">
      <p:cViewPr varScale="1">
        <p:scale>
          <a:sx n="43" d="100"/>
          <a:sy n="43" d="100"/>
        </p:scale>
        <p:origin x="1416"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D01E0F-242A-45A6-96FC-88CB6CD6F9F6}" type="datetimeFigureOut">
              <a:rPr lang="en-US" smtClean="0"/>
              <a:t>5/10/2019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8E5A7-8AD2-40C2-AF30-678B774D6131}" type="slidenum">
              <a:rPr lang="en-US" smtClean="0"/>
              <a:t>‹#›</a:t>
            </a:fld>
            <a:endParaRPr lang="en-US"/>
          </a:p>
        </p:txBody>
      </p:sp>
    </p:spTree>
    <p:extLst>
      <p:ext uri="{BB962C8B-B14F-4D97-AF65-F5344CB8AC3E}">
        <p14:creationId xmlns:p14="http://schemas.microsoft.com/office/powerpoint/2010/main" val="2189971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knowledge.exlibrisgroup.com/Alma/Knowledge_Articles/How_to_add_My_Account_and_Contact_Us_links_to_a_letter_footer"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knowledge.exlibrisgroup.com/Alma/Knowledge_Articles/How_to_add_My_Account_and_Contact_Us_links_to_a_letter_footer"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D8E5A7-8AD2-40C2-AF30-678B774D6131}" type="slidenum">
              <a:rPr lang="en-US" smtClean="0"/>
              <a:t>15</a:t>
            </a:fld>
            <a:endParaRPr lang="en-US"/>
          </a:p>
        </p:txBody>
      </p:sp>
    </p:spTree>
    <p:extLst>
      <p:ext uri="{BB962C8B-B14F-4D97-AF65-F5344CB8AC3E}">
        <p14:creationId xmlns:p14="http://schemas.microsoft.com/office/powerpoint/2010/main" val="2387874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Ful</a:t>
            </a:r>
            <a:r>
              <a:rPr lang="en-US" sz="1200" b="0" i="0" kern="1200" dirty="0" smtClean="0">
                <a:solidFill>
                  <a:schemeClr val="tx1"/>
                </a:solidFill>
                <a:effectLst/>
                <a:latin typeface="+mn-lt"/>
                <a:ea typeface="+mn-ea"/>
                <a:cs typeface="+mn-cs"/>
              </a:rPr>
              <a:t> Place On Hold Shelf Letter—edit the circulation </a:t>
            </a:r>
            <a:r>
              <a:rPr lang="en-US" sz="1200" b="0" i="0" kern="1200" smtClean="0">
                <a:solidFill>
                  <a:schemeClr val="tx1"/>
                </a:solidFill>
                <a:effectLst/>
                <a:latin typeface="+mn-lt"/>
                <a:ea typeface="+mn-ea"/>
                <a:cs typeface="+mn-cs"/>
              </a:rPr>
              <a:t>desk.</a:t>
            </a:r>
          </a:p>
          <a:p>
            <a:endParaRPr lang="en-US" sz="1200" b="0" i="0" kern="1200" smtClean="0">
              <a:solidFill>
                <a:schemeClr val="tx1"/>
              </a:solidFill>
              <a:effectLst/>
              <a:latin typeface="+mn-lt"/>
              <a:ea typeface="+mn-ea"/>
              <a:cs typeface="+mn-cs"/>
            </a:endParaRPr>
          </a:p>
          <a:p>
            <a:r>
              <a:rPr lang="en-US" smtClean="0"/>
              <a:t>notification_data/request/assigned_unit_name</a:t>
            </a:r>
            <a:endParaRPr lang="en-US" dirty="0"/>
          </a:p>
        </p:txBody>
      </p:sp>
      <p:sp>
        <p:nvSpPr>
          <p:cNvPr id="4" name="Slide Number Placeholder 3"/>
          <p:cNvSpPr>
            <a:spLocks noGrp="1"/>
          </p:cNvSpPr>
          <p:nvPr>
            <p:ph type="sldNum" sz="quarter" idx="10"/>
          </p:nvPr>
        </p:nvSpPr>
        <p:spPr/>
        <p:txBody>
          <a:bodyPr/>
          <a:lstStyle/>
          <a:p>
            <a:fld id="{69D8E5A7-8AD2-40C2-AF30-678B774D6131}" type="slidenum">
              <a:rPr lang="en-US" smtClean="0"/>
              <a:t>17</a:t>
            </a:fld>
            <a:endParaRPr lang="en-US"/>
          </a:p>
        </p:txBody>
      </p:sp>
    </p:spTree>
    <p:extLst>
      <p:ext uri="{BB962C8B-B14F-4D97-AF65-F5344CB8AC3E}">
        <p14:creationId xmlns:p14="http://schemas.microsoft.com/office/powerpoint/2010/main" val="2570813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a:t>
            </a:r>
            <a:r>
              <a:rPr lang="en-US" dirty="0" err="1" smtClean="0"/>
              <a:t>xsl:call-template</a:t>
            </a:r>
            <a:r>
              <a:rPr lang="en-US" sz="1200" b="0" i="0" kern="1200" dirty="0" smtClean="0">
                <a:solidFill>
                  <a:schemeClr val="tx1"/>
                </a:solidFill>
                <a:effectLst/>
                <a:latin typeface="+mn-lt"/>
                <a:ea typeface="+mn-ea"/>
                <a:cs typeface="+mn-cs"/>
              </a:rPr>
              <a:t> </a:t>
            </a:r>
            <a:r>
              <a:rPr lang="en-US" dirty="0" smtClean="0"/>
              <a:t>name="</a:t>
            </a:r>
            <a:r>
              <a:rPr lang="en-US" dirty="0" err="1" smtClean="0"/>
              <a:t>myAccount</a:t>
            </a:r>
            <a:r>
              <a:rPr lang="en-US" dirty="0" smtClean="0"/>
              <a:t>"</a:t>
            </a:r>
            <a:r>
              <a:rPr lang="en-US" sz="1200" b="0" i="0" kern="1200" dirty="0" smtClean="0">
                <a:solidFill>
                  <a:schemeClr val="tx1"/>
                </a:solidFill>
                <a:effectLst/>
                <a:latin typeface="+mn-lt"/>
                <a:ea typeface="+mn-ea"/>
                <a:cs typeface="+mn-cs"/>
              </a:rPr>
              <a:t> </a:t>
            </a:r>
            <a:r>
              <a:rPr lang="en-US" dirty="0" smtClean="0"/>
              <a:t>/&gt;</a:t>
            </a:r>
          </a:p>
          <a:p>
            <a:r>
              <a:rPr lang="en-US" dirty="0" smtClean="0"/>
              <a:t>&lt;</a:t>
            </a:r>
            <a:r>
              <a:rPr lang="en-US" dirty="0" err="1" smtClean="0"/>
              <a:t>xsl:call-template</a:t>
            </a:r>
            <a:r>
              <a:rPr lang="en-US" sz="1200" b="0" i="0" kern="1200" dirty="0" smtClean="0">
                <a:solidFill>
                  <a:schemeClr val="tx1"/>
                </a:solidFill>
                <a:effectLst/>
                <a:latin typeface="+mn-lt"/>
                <a:ea typeface="+mn-ea"/>
                <a:cs typeface="+mn-cs"/>
              </a:rPr>
              <a:t> </a:t>
            </a:r>
            <a:r>
              <a:rPr lang="en-US" dirty="0" smtClean="0"/>
              <a:t>name="</a:t>
            </a:r>
            <a:r>
              <a:rPr lang="en-US" dirty="0" err="1" smtClean="0"/>
              <a:t>contactUs</a:t>
            </a:r>
            <a:r>
              <a:rPr lang="en-US" dirty="0" smtClean="0"/>
              <a:t>"</a:t>
            </a:r>
            <a:r>
              <a:rPr lang="en-US" sz="1200" b="0" i="0" kern="1200" dirty="0" smtClean="0">
                <a:solidFill>
                  <a:schemeClr val="tx1"/>
                </a:solidFill>
                <a:effectLst/>
                <a:latin typeface="+mn-lt"/>
                <a:ea typeface="+mn-ea"/>
                <a:cs typeface="+mn-cs"/>
              </a:rPr>
              <a:t> </a:t>
            </a:r>
            <a:r>
              <a:rPr lang="en-US" dirty="0" smtClean="0"/>
              <a:t>/&gt;</a:t>
            </a:r>
          </a:p>
          <a:p>
            <a:endParaRPr lang="en-US" dirty="0" smtClean="0"/>
          </a:p>
          <a:p>
            <a:r>
              <a:rPr lang="en-US" dirty="0" smtClean="0">
                <a:hlinkClick r:id="rId3"/>
              </a:rPr>
              <a:t>https://knowledge.exlibrisgroup.com/Alma/Knowledge_Articles/How_to_add_My_Account_and_Contact_Us_links_to_a_letter_footer</a:t>
            </a:r>
            <a:endParaRPr lang="en-US" dirty="0"/>
          </a:p>
        </p:txBody>
      </p:sp>
      <p:sp>
        <p:nvSpPr>
          <p:cNvPr id="4" name="Slide Number Placeholder 3"/>
          <p:cNvSpPr>
            <a:spLocks noGrp="1"/>
          </p:cNvSpPr>
          <p:nvPr>
            <p:ph type="sldNum" sz="quarter" idx="10"/>
          </p:nvPr>
        </p:nvSpPr>
        <p:spPr/>
        <p:txBody>
          <a:bodyPr/>
          <a:lstStyle/>
          <a:p>
            <a:fld id="{69D8E5A7-8AD2-40C2-AF30-678B774D6131}" type="slidenum">
              <a:rPr lang="en-US" smtClean="0"/>
              <a:t>18</a:t>
            </a:fld>
            <a:endParaRPr lang="en-US"/>
          </a:p>
        </p:txBody>
      </p:sp>
    </p:spTree>
    <p:extLst>
      <p:ext uri="{BB962C8B-B14F-4D97-AF65-F5344CB8AC3E}">
        <p14:creationId xmlns:p14="http://schemas.microsoft.com/office/powerpoint/2010/main" val="129993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a:t>
            </a:r>
            <a:r>
              <a:rPr lang="en-US" dirty="0" err="1" smtClean="0"/>
              <a:t>xsl:call-template</a:t>
            </a:r>
            <a:r>
              <a:rPr lang="en-US" sz="1200" b="0" i="0" kern="1200" dirty="0" smtClean="0">
                <a:solidFill>
                  <a:schemeClr val="tx1"/>
                </a:solidFill>
                <a:effectLst/>
                <a:latin typeface="+mn-lt"/>
                <a:ea typeface="+mn-ea"/>
                <a:cs typeface="+mn-cs"/>
              </a:rPr>
              <a:t> </a:t>
            </a:r>
            <a:r>
              <a:rPr lang="en-US" dirty="0" smtClean="0"/>
              <a:t>name="</a:t>
            </a:r>
            <a:r>
              <a:rPr lang="en-US" dirty="0" err="1" smtClean="0"/>
              <a:t>myAccount</a:t>
            </a:r>
            <a:r>
              <a:rPr lang="en-US" dirty="0" smtClean="0"/>
              <a:t>"</a:t>
            </a:r>
            <a:r>
              <a:rPr lang="en-US" sz="1200" b="0" i="0" kern="1200" dirty="0" smtClean="0">
                <a:solidFill>
                  <a:schemeClr val="tx1"/>
                </a:solidFill>
                <a:effectLst/>
                <a:latin typeface="+mn-lt"/>
                <a:ea typeface="+mn-ea"/>
                <a:cs typeface="+mn-cs"/>
              </a:rPr>
              <a:t> </a:t>
            </a:r>
            <a:r>
              <a:rPr lang="en-US" dirty="0" smtClean="0"/>
              <a:t>/&gt;</a:t>
            </a:r>
          </a:p>
          <a:p>
            <a:r>
              <a:rPr lang="en-US" dirty="0" smtClean="0"/>
              <a:t>&lt;</a:t>
            </a:r>
            <a:r>
              <a:rPr lang="en-US" dirty="0" err="1" smtClean="0"/>
              <a:t>xsl:call-template</a:t>
            </a:r>
            <a:r>
              <a:rPr lang="en-US" sz="1200" b="0" i="0" kern="1200" dirty="0" smtClean="0">
                <a:solidFill>
                  <a:schemeClr val="tx1"/>
                </a:solidFill>
                <a:effectLst/>
                <a:latin typeface="+mn-lt"/>
                <a:ea typeface="+mn-ea"/>
                <a:cs typeface="+mn-cs"/>
              </a:rPr>
              <a:t> </a:t>
            </a:r>
            <a:r>
              <a:rPr lang="en-US" dirty="0" smtClean="0"/>
              <a:t>name="</a:t>
            </a:r>
            <a:r>
              <a:rPr lang="en-US" dirty="0" err="1" smtClean="0"/>
              <a:t>contactUs</a:t>
            </a:r>
            <a:r>
              <a:rPr lang="en-US" dirty="0" smtClean="0"/>
              <a:t>"</a:t>
            </a:r>
            <a:r>
              <a:rPr lang="en-US" sz="1200" b="0" i="0" kern="1200" dirty="0" smtClean="0">
                <a:solidFill>
                  <a:schemeClr val="tx1"/>
                </a:solidFill>
                <a:effectLst/>
                <a:latin typeface="+mn-lt"/>
                <a:ea typeface="+mn-ea"/>
                <a:cs typeface="+mn-cs"/>
              </a:rPr>
              <a:t> </a:t>
            </a:r>
            <a:r>
              <a:rPr lang="en-US" dirty="0" smtClean="0"/>
              <a:t>/&gt;</a:t>
            </a:r>
          </a:p>
          <a:p>
            <a:endParaRPr lang="en-US" dirty="0" smtClean="0"/>
          </a:p>
          <a:p>
            <a:r>
              <a:rPr lang="en-US" dirty="0" smtClean="0">
                <a:hlinkClick r:id="rId3"/>
              </a:rPr>
              <a:t>https://knowledge.exlibrisgroup.com/Alma/Knowledge_Articles/How_to_add_My_Account_and_Contact_Us_links_to_a_letter_footer</a:t>
            </a:r>
            <a:endParaRPr lang="en-US" dirty="0" smtClean="0"/>
          </a:p>
          <a:p>
            <a:endParaRPr lang="en-US" dirty="0"/>
          </a:p>
        </p:txBody>
      </p:sp>
      <p:sp>
        <p:nvSpPr>
          <p:cNvPr id="4" name="Slide Number Placeholder 3"/>
          <p:cNvSpPr>
            <a:spLocks noGrp="1"/>
          </p:cNvSpPr>
          <p:nvPr>
            <p:ph type="sldNum" sz="quarter" idx="10"/>
          </p:nvPr>
        </p:nvSpPr>
        <p:spPr/>
        <p:txBody>
          <a:bodyPr/>
          <a:lstStyle/>
          <a:p>
            <a:fld id="{69D8E5A7-8AD2-40C2-AF30-678B774D6131}" type="slidenum">
              <a:rPr lang="en-US" smtClean="0"/>
              <a:t>19</a:t>
            </a:fld>
            <a:endParaRPr lang="en-US"/>
          </a:p>
        </p:txBody>
      </p:sp>
    </p:spTree>
    <p:extLst>
      <p:ext uri="{BB962C8B-B14F-4D97-AF65-F5344CB8AC3E}">
        <p14:creationId xmlns:p14="http://schemas.microsoft.com/office/powerpoint/2010/main" val="1881885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D8E5A7-8AD2-40C2-AF30-678B774D6131}" type="slidenum">
              <a:rPr lang="en-US" smtClean="0"/>
              <a:t>27</a:t>
            </a:fld>
            <a:endParaRPr lang="en-US"/>
          </a:p>
        </p:txBody>
      </p:sp>
    </p:spTree>
    <p:extLst>
      <p:ext uri="{BB962C8B-B14F-4D97-AF65-F5344CB8AC3E}">
        <p14:creationId xmlns:p14="http://schemas.microsoft.com/office/powerpoint/2010/main" val="3527322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24CA35E4-B5B3-4886-A7FD-E00EE0C4CAC3}" type="datetimeFigureOut">
              <a:rPr lang="en-US" smtClean="0"/>
              <a:t>5/10/2019</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7966BEE-FF43-446D-9274-0F4E6663E5DF}" type="slidenum">
              <a:rPr lang="en-US" smtClean="0"/>
              <a:t>‹#›</a:t>
            </a:fld>
            <a:endParaRPr lang="en-US"/>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16691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CA35E4-B5B3-4886-A7FD-E00EE0C4CAC3}"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613628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CA35E4-B5B3-4886-A7FD-E00EE0C4CAC3}"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3345458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CA35E4-B5B3-4886-A7FD-E00EE0C4CAC3}"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2879618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24CA35E4-B5B3-4886-A7FD-E00EE0C4CAC3}" type="datetimeFigureOut">
              <a:rPr lang="en-US" smtClean="0"/>
              <a:t>5/10/2019</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7966BEE-FF43-446D-9274-0F4E6663E5DF}"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381010714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CA35E4-B5B3-4886-A7FD-E00EE0C4CAC3}" type="datetimeFigureOut">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4250792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4CA35E4-B5B3-4886-A7FD-E00EE0C4CAC3}" type="datetimeFigureOut">
              <a:rPr lang="en-US" smtClean="0"/>
              <a:t>5/10/2019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70336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4CA35E4-B5B3-4886-A7FD-E00EE0C4CAC3}" type="datetimeFigureOut">
              <a:rPr lang="en-US" smtClean="0"/>
              <a:t>5/10/2019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332054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A35E4-B5B3-4886-A7FD-E00EE0C4CAC3}" type="datetimeFigureOut">
              <a:rPr lang="en-US" smtClean="0"/>
              <a:t>5/10/2019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3173100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4CA35E4-B5B3-4886-A7FD-E00EE0C4CAC3}" type="datetimeFigureOut">
              <a:rPr lang="en-US" smtClean="0"/>
              <a:t>5/10/2019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7966BEE-FF43-446D-9274-0F4E6663E5DF}"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37186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4CA35E4-B5B3-4886-A7FD-E00EE0C4CAC3}" type="datetimeFigureOut">
              <a:rPr lang="en-US" smtClean="0"/>
              <a:t>5/10/2019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7966BEE-FF43-446D-9274-0F4E6663E5DF}"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89898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24CA35E4-B5B3-4886-A7FD-E00EE0C4CAC3}" type="datetimeFigureOut">
              <a:rPr lang="en-US" smtClean="0"/>
              <a:t>5/10/2019</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7966BEE-FF43-446D-9274-0F4E6663E5DF}"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92260781"/>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cny.libanswers.com/faq/263578" TargetMode="External"/><Relationship Id="rId2" Type="http://schemas.openxmlformats.org/officeDocument/2006/relationships/image" Target="../media/image5.tmp"/><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developers.exlibrisgroup.com/blog/alma-letters-xml-samples-for-working-on-xsl-customizati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tmp"/></Relationships>
</file>

<file path=ppt/slides/_rels/slide1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knowledge.exlibrisgroup.com/Alma/Product_Documentation/Alma_Online_Help_(English)/Administration/050Configuring_General_Alma_Functions/070Configuring_Alma_Letters?uxp=tru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7724" y="1640440"/>
            <a:ext cx="9867900" cy="2098226"/>
          </a:xfrm>
        </p:spPr>
        <p:txBody>
          <a:bodyPr/>
          <a:lstStyle/>
          <a:p>
            <a:r>
              <a:rPr lang="en-US" dirty="0" smtClean="0"/>
              <a:t>Customizing alma Letters and notices</a:t>
            </a:r>
            <a:endParaRPr lang="en-US" dirty="0"/>
          </a:p>
        </p:txBody>
      </p:sp>
      <p:sp>
        <p:nvSpPr>
          <p:cNvPr id="3" name="Subtitle 2"/>
          <p:cNvSpPr>
            <a:spLocks noGrp="1"/>
          </p:cNvSpPr>
          <p:nvPr>
            <p:ph type="subTitle" idx="1"/>
          </p:nvPr>
        </p:nvSpPr>
        <p:spPr>
          <a:xfrm>
            <a:off x="2294841" y="4126593"/>
            <a:ext cx="6831673" cy="1086237"/>
          </a:xfrm>
        </p:spPr>
        <p:txBody>
          <a:bodyPr>
            <a:normAutofit fontScale="92500" lnSpcReduction="10000"/>
          </a:bodyPr>
          <a:lstStyle/>
          <a:p>
            <a:r>
              <a:rPr lang="en-US" dirty="0" smtClean="0"/>
              <a:t>Spring 2019 IDS Project RUGs</a:t>
            </a:r>
          </a:p>
          <a:p>
            <a:r>
              <a:rPr lang="en-US" dirty="0" smtClean="0"/>
              <a:t>Shannon Pritting</a:t>
            </a:r>
          </a:p>
          <a:p>
            <a:r>
              <a:rPr lang="en-US" dirty="0" smtClean="0"/>
              <a:t>Shared Library Services Platform Project</a:t>
            </a:r>
            <a:endParaRPr lang="en-US" dirty="0"/>
          </a:p>
        </p:txBody>
      </p:sp>
    </p:spTree>
    <p:extLst>
      <p:ext uri="{BB962C8B-B14F-4D97-AF65-F5344CB8AC3E}">
        <p14:creationId xmlns:p14="http://schemas.microsoft.com/office/powerpoint/2010/main" val="692177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know what is sent to patrons?</a:t>
            </a:r>
            <a:endParaRPr lang="en-US" dirty="0"/>
          </a:p>
        </p:txBody>
      </p:sp>
      <p:pic>
        <p:nvPicPr>
          <p:cNvPr id="4" name="Content Placeholder 3" descr="Screen Clippi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306595" y="2008908"/>
            <a:ext cx="4345312" cy="3581400"/>
          </a:xfrm>
        </p:spPr>
      </p:pic>
      <p:sp>
        <p:nvSpPr>
          <p:cNvPr id="6" name="Content Placeholder 5"/>
          <p:cNvSpPr>
            <a:spLocks noGrp="1"/>
          </p:cNvSpPr>
          <p:nvPr>
            <p:ph sz="half" idx="2"/>
          </p:nvPr>
        </p:nvSpPr>
        <p:spPr>
          <a:xfrm>
            <a:off x="1371600" y="2008908"/>
            <a:ext cx="4447786" cy="3581401"/>
          </a:xfrm>
        </p:spPr>
        <p:txBody>
          <a:bodyPr/>
          <a:lstStyle/>
          <a:p>
            <a:r>
              <a:rPr lang="en-US" dirty="0" smtClean="0"/>
              <a:t>FAQ categorizes patron facing jobs.</a:t>
            </a:r>
          </a:p>
          <a:p>
            <a:r>
              <a:rPr lang="en-US" dirty="0" smtClean="0"/>
              <a:t>From those that are patron facing, you can determine which ones you will/won’t use.</a:t>
            </a:r>
          </a:p>
          <a:p>
            <a:r>
              <a:rPr lang="en-US" dirty="0" smtClean="0"/>
              <a:t>Jobs or actions that trigger the notice are listed as well.</a:t>
            </a:r>
          </a:p>
          <a:p>
            <a:r>
              <a:rPr lang="en-US" dirty="0" smtClean="0"/>
              <a:t>You can narrow down the list much more.</a:t>
            </a:r>
            <a:endParaRPr lang="en-US" dirty="0"/>
          </a:p>
        </p:txBody>
      </p:sp>
      <p:sp>
        <p:nvSpPr>
          <p:cNvPr id="7" name="TextBox 6"/>
          <p:cNvSpPr txBox="1"/>
          <p:nvPr/>
        </p:nvSpPr>
        <p:spPr>
          <a:xfrm>
            <a:off x="7391833" y="5929745"/>
            <a:ext cx="4174836" cy="369332"/>
          </a:xfrm>
          <a:prstGeom prst="rect">
            <a:avLst/>
          </a:prstGeom>
          <a:noFill/>
        </p:spPr>
        <p:txBody>
          <a:bodyPr wrap="square" rtlCol="0">
            <a:spAutoFit/>
          </a:bodyPr>
          <a:lstStyle/>
          <a:p>
            <a:r>
              <a:rPr lang="en-US" dirty="0">
                <a:hlinkClick r:id="rId3"/>
              </a:rPr>
              <a:t>http://slcny.libanswers.com/faq/263578</a:t>
            </a:r>
            <a:endParaRPr lang="en-US" dirty="0"/>
          </a:p>
        </p:txBody>
      </p:sp>
    </p:spTree>
    <p:extLst>
      <p:ext uri="{BB962C8B-B14F-4D97-AF65-F5344CB8AC3E}">
        <p14:creationId xmlns:p14="http://schemas.microsoft.com/office/powerpoint/2010/main" val="1551365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The letter customization toolbox</a:t>
            </a:r>
            <a:endParaRPr lang="en-US" dirty="0"/>
          </a:p>
        </p:txBody>
      </p:sp>
      <p:sp>
        <p:nvSpPr>
          <p:cNvPr id="6" name="Text Placeholder 5"/>
          <p:cNvSpPr>
            <a:spLocks noGrp="1"/>
          </p:cNvSpPr>
          <p:nvPr>
            <p:ph type="body" idx="1"/>
          </p:nvPr>
        </p:nvSpPr>
        <p:spPr/>
        <p:txBody>
          <a:bodyPr/>
          <a:lstStyle/>
          <a:p>
            <a:r>
              <a:rPr lang="en-US" dirty="0" smtClean="0"/>
              <a:t>Using the right tool for the job.</a:t>
            </a:r>
            <a:endParaRPr lang="en-US" dirty="0"/>
          </a:p>
        </p:txBody>
      </p:sp>
    </p:spTree>
    <p:extLst>
      <p:ext uri="{BB962C8B-B14F-4D97-AF65-F5344CB8AC3E}">
        <p14:creationId xmlns:p14="http://schemas.microsoft.com/office/powerpoint/2010/main" val="4061131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Alma Letters Toolbox</a:t>
            </a:r>
            <a:endParaRPr lang="en-US" dirty="0"/>
          </a:p>
        </p:txBody>
      </p:sp>
      <p:sp>
        <p:nvSpPr>
          <p:cNvPr id="5" name="Content Placeholder 4"/>
          <p:cNvSpPr>
            <a:spLocks noGrp="1"/>
          </p:cNvSpPr>
          <p:nvPr>
            <p:ph idx="1"/>
          </p:nvPr>
        </p:nvSpPr>
        <p:spPr>
          <a:xfrm>
            <a:off x="1371600" y="2286000"/>
            <a:ext cx="6833616" cy="4078224"/>
          </a:xfrm>
        </p:spPr>
        <p:txBody>
          <a:bodyPr>
            <a:normAutofit lnSpcReduction="10000"/>
          </a:bodyPr>
          <a:lstStyle/>
          <a:p>
            <a:r>
              <a:rPr lang="en-US" dirty="0" smtClean="0"/>
              <a:t>XML to Admin </a:t>
            </a:r>
          </a:p>
          <a:p>
            <a:r>
              <a:rPr lang="en-US" dirty="0" smtClean="0"/>
              <a:t>Letters Email Code Table</a:t>
            </a:r>
          </a:p>
          <a:p>
            <a:pPr lvl="1"/>
            <a:r>
              <a:rPr lang="en-US" dirty="0"/>
              <a:t> </a:t>
            </a:r>
            <a:r>
              <a:rPr lang="en-US" dirty="0" smtClean="0"/>
              <a:t>Nested code tables that allow editing of content</a:t>
            </a:r>
          </a:p>
          <a:p>
            <a:r>
              <a:rPr lang="en-US" dirty="0" smtClean="0"/>
              <a:t>Notification Templates</a:t>
            </a:r>
          </a:p>
          <a:p>
            <a:pPr lvl="1"/>
            <a:r>
              <a:rPr lang="en-US" dirty="0" smtClean="0"/>
              <a:t>Generates XML of letters so you can see how letters are built</a:t>
            </a:r>
          </a:p>
          <a:p>
            <a:r>
              <a:rPr lang="en-US" dirty="0" smtClean="0"/>
              <a:t>Customizing Letters (editing XSL)</a:t>
            </a:r>
          </a:p>
          <a:p>
            <a:pPr lvl="1"/>
            <a:r>
              <a:rPr lang="en-US" dirty="0" smtClean="0"/>
              <a:t>Change the style and content flowing into letters.</a:t>
            </a:r>
          </a:p>
          <a:p>
            <a:r>
              <a:rPr lang="en-US" dirty="0" smtClean="0"/>
              <a:t>Letter Activity</a:t>
            </a:r>
          </a:p>
          <a:p>
            <a:pPr lvl="1"/>
            <a:r>
              <a:rPr lang="en-US" dirty="0" smtClean="0"/>
              <a:t>Turn letters on and off at a system level.  Because why edit if you don’t want to use it?</a:t>
            </a:r>
          </a:p>
          <a:p>
            <a:endParaRPr lang="en-US" dirty="0"/>
          </a:p>
        </p:txBody>
      </p:sp>
      <p:pic>
        <p:nvPicPr>
          <p:cNvPr id="1026" name="Picture 2" descr="https://static.thenounproject.com/png/2483874-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911" y="6858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3911" y="2443099"/>
            <a:ext cx="2104778" cy="3921125"/>
          </a:xfrm>
          <a:prstGeom prst="rect">
            <a:avLst/>
          </a:prstGeom>
          <a:ln>
            <a:solidFill>
              <a:schemeClr val="bg2">
                <a:lumMod val="10000"/>
              </a:schemeClr>
            </a:solidFill>
          </a:ln>
        </p:spPr>
      </p:pic>
    </p:spTree>
    <p:extLst>
      <p:ext uri="{BB962C8B-B14F-4D97-AF65-F5344CB8AC3E}">
        <p14:creationId xmlns:p14="http://schemas.microsoft.com/office/powerpoint/2010/main" val="1510899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646" y="281353"/>
            <a:ext cx="9601200" cy="1485900"/>
          </a:xfrm>
        </p:spPr>
        <p:txBody>
          <a:bodyPr/>
          <a:lstStyle/>
          <a:p>
            <a:r>
              <a:rPr lang="en-US" dirty="0" smtClean="0"/>
              <a:t>Alma Letters: Structure and Display</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7743" y="1481882"/>
            <a:ext cx="9865926" cy="4725488"/>
          </a:xfrm>
        </p:spPr>
      </p:pic>
      <p:sp>
        <p:nvSpPr>
          <p:cNvPr id="5" name="TextBox 4"/>
          <p:cNvSpPr txBox="1"/>
          <p:nvPr/>
        </p:nvSpPr>
        <p:spPr>
          <a:xfrm>
            <a:off x="5468815" y="6471138"/>
            <a:ext cx="4994031" cy="369332"/>
          </a:xfrm>
          <a:prstGeom prst="rect">
            <a:avLst/>
          </a:prstGeom>
          <a:noFill/>
        </p:spPr>
        <p:txBody>
          <a:bodyPr wrap="square" rtlCol="0">
            <a:spAutoFit/>
          </a:bodyPr>
          <a:lstStyle/>
          <a:p>
            <a:r>
              <a:rPr lang="en-US" dirty="0" smtClean="0"/>
              <a:t>Slide credit: Tao You, Vanderbilt, Tim Siegel, VCU</a:t>
            </a:r>
            <a:endParaRPr lang="en-US" dirty="0"/>
          </a:p>
        </p:txBody>
      </p:sp>
    </p:spTree>
    <p:extLst>
      <p:ext uri="{BB962C8B-B14F-4D97-AF65-F5344CB8AC3E}">
        <p14:creationId xmlns:p14="http://schemas.microsoft.com/office/powerpoint/2010/main" val="2048379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XML to Letter Admin</a:t>
            </a:r>
            <a:endParaRPr lang="en-US" dirty="0"/>
          </a:p>
        </p:txBody>
      </p:sp>
      <p:sp>
        <p:nvSpPr>
          <p:cNvPr id="5" name="Content Placeholder 4"/>
          <p:cNvSpPr>
            <a:spLocks noGrp="1"/>
          </p:cNvSpPr>
          <p:nvPr>
            <p:ph sz="half" idx="2"/>
          </p:nvPr>
        </p:nvSpPr>
        <p:spPr>
          <a:xfrm>
            <a:off x="1504995" y="2048607"/>
            <a:ext cx="4447786" cy="3581401"/>
          </a:xfrm>
        </p:spPr>
        <p:txBody>
          <a:bodyPr/>
          <a:lstStyle/>
          <a:p>
            <a:r>
              <a:rPr lang="en-US" dirty="0" smtClean="0"/>
              <a:t>Only letter admins/general sys. admins  can be an “XML Receiver”</a:t>
            </a:r>
          </a:p>
          <a:p>
            <a:r>
              <a:rPr lang="en-US" dirty="0" smtClean="0"/>
              <a:t>Subscribe to letters and will get copy of letter and the xml via e-mail.</a:t>
            </a:r>
          </a:p>
          <a:p>
            <a:r>
              <a:rPr lang="en-US" dirty="0" smtClean="0"/>
              <a:t>Good way to get the xml/</a:t>
            </a:r>
            <a:r>
              <a:rPr lang="en-US" dirty="0" err="1" smtClean="0"/>
              <a:t>xsl</a:t>
            </a:r>
            <a:r>
              <a:rPr lang="en-US" dirty="0" smtClean="0"/>
              <a:t> sent for specific notifications without going into the customize letter interface.</a:t>
            </a:r>
          </a:p>
          <a:p>
            <a:r>
              <a:rPr lang="en-US" dirty="0" smtClean="0"/>
              <a:t>Frown face: have to trigger event/job to send yourself the XML/XSL.</a:t>
            </a:r>
          </a:p>
          <a:p>
            <a:pPr marL="530352" lvl="1" indent="0">
              <a:buNone/>
            </a:pPr>
            <a:endParaRPr lang="en-US" dirty="0" smtClean="0"/>
          </a:p>
          <a:p>
            <a:pPr marL="0" indent="0">
              <a:buNone/>
            </a:pPr>
            <a:endParaRPr lang="en-US" dirty="0"/>
          </a:p>
        </p:txBody>
      </p:sp>
      <p:pic>
        <p:nvPicPr>
          <p:cNvPr id="8" name="Content Placeholder 7" descr="Screen Clippi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374423" y="2048607"/>
            <a:ext cx="4995282" cy="3282462"/>
          </a:xfrm>
        </p:spPr>
      </p:pic>
    </p:spTree>
    <p:extLst>
      <p:ext uri="{BB962C8B-B14F-4D97-AF65-F5344CB8AC3E}">
        <p14:creationId xmlns:p14="http://schemas.microsoft.com/office/powerpoint/2010/main" val="1223153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Pro-Tip: Get the Sample of the Letter if you don’t want to mess with generating in Alma.</a:t>
            </a:r>
            <a:endParaRPr lang="en-US" dirty="0"/>
          </a:p>
        </p:txBody>
      </p:sp>
      <p:sp>
        <p:nvSpPr>
          <p:cNvPr id="3" name="Content Placeholder 2"/>
          <p:cNvSpPr>
            <a:spLocks noGrp="1"/>
          </p:cNvSpPr>
          <p:nvPr>
            <p:ph idx="1"/>
          </p:nvPr>
        </p:nvSpPr>
        <p:spPr>
          <a:xfrm>
            <a:off x="738554" y="2154115"/>
            <a:ext cx="5064369" cy="4317024"/>
          </a:xfrm>
        </p:spPr>
        <p:txBody>
          <a:bodyPr>
            <a:normAutofit/>
          </a:bodyPr>
          <a:lstStyle/>
          <a:p>
            <a:pPr lvl="1"/>
            <a:r>
              <a:rPr lang="en-US" sz="2400" dirty="0"/>
              <a:t>Obtain sample XML letters from Developer’s Network </a:t>
            </a:r>
            <a:r>
              <a:rPr lang="en-US" sz="2400" dirty="0" smtClean="0"/>
              <a:t>(Zip File of all XML for letters).</a:t>
            </a:r>
            <a:endParaRPr lang="en-US" sz="2400" dirty="0"/>
          </a:p>
          <a:p>
            <a:pPr lvl="1"/>
            <a:r>
              <a:rPr lang="en-US" sz="2400" dirty="0"/>
              <a:t>Make changes to XSL (Customize Letters)</a:t>
            </a:r>
          </a:p>
          <a:p>
            <a:pPr lvl="1"/>
            <a:r>
              <a:rPr lang="en-US" sz="2400" dirty="0"/>
              <a:t>In Notification Template, upload the XML</a:t>
            </a:r>
          </a:p>
          <a:p>
            <a:pPr lvl="1"/>
            <a:r>
              <a:rPr lang="en-US" sz="2400" dirty="0" smtClean="0">
                <a:hlinkClick r:id="rId3"/>
              </a:rPr>
              <a:t>https</a:t>
            </a:r>
            <a:r>
              <a:rPr lang="en-US" sz="2400" dirty="0">
                <a:hlinkClick r:id="rId3"/>
              </a:rPr>
              <a:t>://developers.exlibrisgroup.com/blog/alma-letters-xml-samples-for-working-on-xsl-customization/</a:t>
            </a:r>
            <a:endParaRPr lang="en-US" sz="2400" dirty="0"/>
          </a:p>
          <a:p>
            <a:endParaRPr lang="en-US" dirty="0"/>
          </a:p>
        </p:txBody>
      </p:sp>
      <p:pic>
        <p:nvPicPr>
          <p:cNvPr id="4" name="Picture 3"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2268414"/>
            <a:ext cx="5531583" cy="3613638"/>
          </a:xfrm>
          <a:prstGeom prst="rect">
            <a:avLst/>
          </a:prstGeom>
        </p:spPr>
      </p:pic>
    </p:spTree>
    <p:extLst>
      <p:ext uri="{BB962C8B-B14F-4D97-AF65-F5344CB8AC3E}">
        <p14:creationId xmlns:p14="http://schemas.microsoft.com/office/powerpoint/2010/main" val="2579608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Notification Templates</a:t>
            </a:r>
            <a:endParaRPr lang="en-US" dirty="0"/>
          </a:p>
        </p:txBody>
      </p:sp>
      <p:pic>
        <p:nvPicPr>
          <p:cNvPr id="5" name="Content Placeholder 4"/>
          <p:cNvPicPr>
            <a:picLocks noGrp="1" noChangeAspect="1"/>
          </p:cNvPicPr>
          <p:nvPr>
            <p:ph sz="half" idx="2"/>
          </p:nvPr>
        </p:nvPicPr>
        <p:blipFill>
          <a:blip r:embed="rId2"/>
          <a:stretch>
            <a:fillRect/>
          </a:stretch>
        </p:blipFill>
        <p:spPr>
          <a:xfrm>
            <a:off x="5489947" y="4636466"/>
            <a:ext cx="6611082" cy="2027867"/>
          </a:xfrm>
          <a:prstGeom prst="rect">
            <a:avLst/>
          </a:prstGeom>
        </p:spPr>
      </p:pic>
      <p:sp>
        <p:nvSpPr>
          <p:cNvPr id="7" name="Content Placeholder 6"/>
          <p:cNvSpPr>
            <a:spLocks noGrp="1"/>
          </p:cNvSpPr>
          <p:nvPr>
            <p:ph sz="half" idx="1"/>
          </p:nvPr>
        </p:nvSpPr>
        <p:spPr>
          <a:xfrm>
            <a:off x="1371600" y="1881555"/>
            <a:ext cx="4580792" cy="3985846"/>
          </a:xfrm>
        </p:spPr>
        <p:txBody>
          <a:bodyPr/>
          <a:lstStyle/>
          <a:p>
            <a:r>
              <a:rPr lang="en-US" dirty="0" smtClean="0"/>
              <a:t>Can upload </a:t>
            </a:r>
            <a:r>
              <a:rPr lang="en-US" dirty="0" err="1" smtClean="0"/>
              <a:t>xsl</a:t>
            </a:r>
            <a:r>
              <a:rPr lang="en-US" dirty="0" smtClean="0"/>
              <a:t>/xml and trigger the letter to be e-mailed to you or will show you both the letter and the xml as a browser pop-up (remember to turn off pop up blocker).</a:t>
            </a:r>
          </a:p>
          <a:p>
            <a:r>
              <a:rPr lang="en-US" dirty="0" smtClean="0"/>
              <a:t>The file should tell you what template it’s using.</a:t>
            </a:r>
          </a:p>
          <a:p>
            <a:r>
              <a:rPr lang="en-US" dirty="0" smtClean="0"/>
              <a:t>Great way to troubleshoot and test your letter without actually saving your customizations.</a:t>
            </a:r>
            <a:endParaRPr lang="en-US" dirty="0"/>
          </a:p>
        </p:txBody>
      </p:sp>
      <p:pic>
        <p:nvPicPr>
          <p:cNvPr id="8" name="Content Placeholder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6587" y="533520"/>
            <a:ext cx="2104778" cy="3921125"/>
          </a:xfrm>
          <a:prstGeom prst="rect">
            <a:avLst/>
          </a:prstGeom>
        </p:spPr>
      </p:pic>
    </p:spTree>
    <p:extLst>
      <p:ext uri="{BB962C8B-B14F-4D97-AF65-F5344CB8AC3E}">
        <p14:creationId xmlns:p14="http://schemas.microsoft.com/office/powerpoint/2010/main" val="3928668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XSL in Notification Templates will let you know if there are issues.</a:t>
            </a:r>
            <a:endParaRPr lang="en-US" dirty="0"/>
          </a:p>
        </p:txBody>
      </p:sp>
      <p:pic>
        <p:nvPicPr>
          <p:cNvPr id="6" name="Content Placeholder 5" descr="Screen Clipping"/>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10453" y="2356339"/>
            <a:ext cx="7435838" cy="3470611"/>
          </a:xfrm>
        </p:spPr>
      </p:pic>
      <p:sp>
        <p:nvSpPr>
          <p:cNvPr id="4" name="Content Placeholder 3"/>
          <p:cNvSpPr>
            <a:spLocks noGrp="1"/>
          </p:cNvSpPr>
          <p:nvPr>
            <p:ph sz="half" idx="2"/>
          </p:nvPr>
        </p:nvSpPr>
        <p:spPr>
          <a:xfrm>
            <a:off x="1118134" y="2356339"/>
            <a:ext cx="3102174" cy="3903784"/>
          </a:xfrm>
        </p:spPr>
        <p:txBody>
          <a:bodyPr/>
          <a:lstStyle/>
          <a:p>
            <a:r>
              <a:rPr lang="en-US" dirty="0" smtClean="0"/>
              <a:t>Run XSL will apply XSL to the letter XML.</a:t>
            </a:r>
          </a:p>
          <a:p>
            <a:r>
              <a:rPr lang="en-US" dirty="0" smtClean="0"/>
              <a:t> Good debugging tool and let you know if there are issues in your </a:t>
            </a:r>
            <a:r>
              <a:rPr lang="en-US" dirty="0" err="1" smtClean="0"/>
              <a:t>xsl</a:t>
            </a:r>
            <a:r>
              <a:rPr lang="en-US" dirty="0" smtClean="0"/>
              <a:t>.</a:t>
            </a:r>
          </a:p>
          <a:p>
            <a:endParaRPr lang="en-US" dirty="0"/>
          </a:p>
        </p:txBody>
      </p:sp>
    </p:spTree>
    <p:extLst>
      <p:ext uri="{BB962C8B-B14F-4D97-AF65-F5344CB8AC3E}">
        <p14:creationId xmlns:p14="http://schemas.microsoft.com/office/powerpoint/2010/main" val="4031985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Global Information: Footers and Headers</a:t>
            </a:r>
            <a:endParaRPr lang="en-US" dirty="0"/>
          </a:p>
        </p:txBody>
      </p:sp>
      <p:sp>
        <p:nvSpPr>
          <p:cNvPr id="3" name="Content Placeholder 2"/>
          <p:cNvSpPr>
            <a:spLocks noGrp="1"/>
          </p:cNvSpPr>
          <p:nvPr>
            <p:ph sz="half" idx="1"/>
          </p:nvPr>
        </p:nvSpPr>
        <p:spPr/>
        <p:txBody>
          <a:bodyPr/>
          <a:lstStyle/>
          <a:p>
            <a:r>
              <a:rPr lang="en-US" dirty="0" smtClean="0"/>
              <a:t>Many letters call headers and footers.</a:t>
            </a:r>
          </a:p>
          <a:p>
            <a:r>
              <a:rPr lang="en-US" dirty="0" smtClean="0"/>
              <a:t>You can change what’s pulled from these headers and footers, or add/remove things from the header/footer.</a:t>
            </a:r>
          </a:p>
          <a:p>
            <a:r>
              <a:rPr lang="en-US" dirty="0" smtClean="0"/>
              <a:t>Ex: Adding My Account and Contact Us</a:t>
            </a:r>
            <a:endParaRPr lang="en-US" dirty="0"/>
          </a:p>
        </p:txBody>
      </p:sp>
      <p:pic>
        <p:nvPicPr>
          <p:cNvPr id="5" name="Content Placeholder 4" descr="Screen Clippi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22748" y="1946146"/>
            <a:ext cx="4550322" cy="4357117"/>
          </a:xfrm>
        </p:spPr>
      </p:pic>
    </p:spTree>
    <p:extLst>
      <p:ext uri="{BB962C8B-B14F-4D97-AF65-F5344CB8AC3E}">
        <p14:creationId xmlns:p14="http://schemas.microsoft.com/office/powerpoint/2010/main" val="3668543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Looking at where the information is in the </a:t>
            </a:r>
            <a:r>
              <a:rPr lang="en-US" dirty="0" err="1" smtClean="0"/>
              <a:t>xsl</a:t>
            </a:r>
            <a:r>
              <a:rPr lang="en-US" dirty="0" smtClean="0"/>
              <a:t>.</a:t>
            </a:r>
            <a:endParaRPr lang="en-US" dirty="0"/>
          </a:p>
        </p:txBody>
      </p:sp>
      <p:pic>
        <p:nvPicPr>
          <p:cNvPr id="7" name="Content Placeholder 6"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59064" y="2226355"/>
            <a:ext cx="8813736" cy="4418285"/>
          </a:xfrm>
        </p:spPr>
      </p:pic>
    </p:spTree>
    <p:extLst>
      <p:ext uri="{BB962C8B-B14F-4D97-AF65-F5344CB8AC3E}">
        <p14:creationId xmlns:p14="http://schemas.microsoft.com/office/powerpoint/2010/main" val="369587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idx="1"/>
          </p:nvPr>
        </p:nvSpPr>
        <p:spPr/>
        <p:txBody>
          <a:bodyPr/>
          <a:lstStyle/>
          <a:p>
            <a:r>
              <a:rPr lang="en-US" dirty="0" smtClean="0"/>
              <a:t>Thanks to Pam Tejes from </a:t>
            </a:r>
            <a:r>
              <a:rPr lang="en-US" dirty="0" err="1" smtClean="0"/>
              <a:t>ExLibris</a:t>
            </a:r>
            <a:r>
              <a:rPr lang="en-US" dirty="0" smtClean="0"/>
              <a:t> for sharing slides.</a:t>
            </a:r>
          </a:p>
          <a:p>
            <a:r>
              <a:rPr lang="en-US" dirty="0" smtClean="0"/>
              <a:t>And, thanks to </a:t>
            </a:r>
            <a:r>
              <a:rPr lang="en-US" dirty="0"/>
              <a:t>Tao </a:t>
            </a:r>
            <a:r>
              <a:rPr lang="en-US" dirty="0" smtClean="0"/>
              <a:t>You from Vanderbilt and </a:t>
            </a:r>
            <a:r>
              <a:rPr lang="en-US" dirty="0"/>
              <a:t>Tim </a:t>
            </a:r>
            <a:r>
              <a:rPr lang="en-US" dirty="0" smtClean="0"/>
              <a:t>Siegel from VCU for re-use of some information/slides from their recent ELUNA presentation, “</a:t>
            </a:r>
            <a:endParaRPr lang="en-US" dirty="0"/>
          </a:p>
          <a:p>
            <a:endParaRPr lang="en-US" dirty="0"/>
          </a:p>
        </p:txBody>
      </p:sp>
    </p:spTree>
    <p:extLst>
      <p:ext uri="{BB962C8B-B14F-4D97-AF65-F5344CB8AC3E}">
        <p14:creationId xmlns:p14="http://schemas.microsoft.com/office/powerpoint/2010/main" val="4078003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 Emails Customization</a:t>
            </a:r>
            <a:endParaRPr lang="en-US" dirty="0"/>
          </a:p>
        </p:txBody>
      </p:sp>
      <p:sp>
        <p:nvSpPr>
          <p:cNvPr id="3" name="Content Placeholder 2"/>
          <p:cNvSpPr>
            <a:spLocks noGrp="1"/>
          </p:cNvSpPr>
          <p:nvPr>
            <p:ph idx="1"/>
          </p:nvPr>
        </p:nvSpPr>
        <p:spPr>
          <a:xfrm>
            <a:off x="1371600" y="2286000"/>
            <a:ext cx="4797552" cy="4090416"/>
          </a:xfrm>
        </p:spPr>
        <p:txBody>
          <a:bodyPr/>
          <a:lstStyle/>
          <a:p>
            <a:r>
              <a:rPr lang="en-US" dirty="0" smtClean="0"/>
              <a:t>Can handle quite a bit of customization without being too deep into </a:t>
            </a:r>
            <a:r>
              <a:rPr lang="en-US" dirty="0" err="1" smtClean="0"/>
              <a:t>config</a:t>
            </a:r>
            <a:r>
              <a:rPr lang="en-US" dirty="0" smtClean="0"/>
              <a:t>.</a:t>
            </a:r>
          </a:p>
          <a:p>
            <a:r>
              <a:rPr lang="en-US" dirty="0" smtClean="0"/>
              <a:t>Most difficult part is knowing the name of the letter/table.</a:t>
            </a:r>
          </a:p>
          <a:p>
            <a:r>
              <a:rPr lang="en-US" dirty="0" smtClean="0"/>
              <a:t>Can change a lot of parts referenced in letter emails.</a:t>
            </a:r>
          </a:p>
          <a:p>
            <a:r>
              <a:rPr lang="en-US" dirty="0" smtClean="0"/>
              <a:t>Can also disable parts of messages from being entered into emails.</a:t>
            </a:r>
          </a:p>
          <a:p>
            <a:endParaRPr lang="en-US" dirty="0"/>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9625" y="2286000"/>
            <a:ext cx="5081815" cy="3364426"/>
          </a:xfrm>
          <a:prstGeom prst="rect">
            <a:avLst/>
          </a:prstGeom>
        </p:spPr>
      </p:pic>
    </p:spTree>
    <p:extLst>
      <p:ext uri="{BB962C8B-B14F-4D97-AF65-F5344CB8AC3E}">
        <p14:creationId xmlns:p14="http://schemas.microsoft.com/office/powerpoint/2010/main" val="2047374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of editing a letter</a:t>
            </a:r>
            <a:endParaRPr lang="en-US" dirty="0"/>
          </a:p>
        </p:txBody>
      </p:sp>
      <p:sp>
        <p:nvSpPr>
          <p:cNvPr id="3" name="Text Placeholder 2"/>
          <p:cNvSpPr>
            <a:spLocks noGrp="1"/>
          </p:cNvSpPr>
          <p:nvPr>
            <p:ph type="body" idx="1"/>
          </p:nvPr>
        </p:nvSpPr>
        <p:spPr/>
        <p:txBody>
          <a:bodyPr/>
          <a:lstStyle/>
          <a:p>
            <a:r>
              <a:rPr lang="en-US" dirty="0" smtClean="0"/>
              <a:t>Changing text in the letter and within the footer in customize letters.</a:t>
            </a:r>
            <a:endParaRPr lang="en-US" dirty="0"/>
          </a:p>
        </p:txBody>
      </p:sp>
    </p:spTree>
    <p:extLst>
      <p:ext uri="{BB962C8B-B14F-4D97-AF65-F5344CB8AC3E}">
        <p14:creationId xmlns:p14="http://schemas.microsoft.com/office/powerpoint/2010/main" val="1239234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Enough about tools, what about process?</a:t>
            </a:r>
            <a:endParaRPr lang="en-US" dirty="0"/>
          </a:p>
        </p:txBody>
      </p:sp>
      <p:sp>
        <p:nvSpPr>
          <p:cNvPr id="3" name="Text Placeholder 2"/>
          <p:cNvSpPr>
            <a:spLocks noGrp="1"/>
          </p:cNvSpPr>
          <p:nvPr>
            <p:ph type="body" idx="1"/>
          </p:nvPr>
        </p:nvSpPr>
        <p:spPr/>
        <p:txBody>
          <a:bodyPr/>
          <a:lstStyle/>
          <a:p>
            <a:r>
              <a:rPr lang="en-US" dirty="0" smtClean="0"/>
              <a:t>Making it all connect</a:t>
            </a:r>
            <a:endParaRPr lang="en-US" dirty="0"/>
          </a:p>
        </p:txBody>
      </p:sp>
    </p:spTree>
    <p:extLst>
      <p:ext uri="{BB962C8B-B14F-4D97-AF65-F5344CB8AC3E}">
        <p14:creationId xmlns:p14="http://schemas.microsoft.com/office/powerpoint/2010/main" val="1087533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 what if I want to change something on a letter? First Steps</a:t>
            </a:r>
            <a:endParaRPr lang="en-US" dirty="0"/>
          </a:p>
        </p:txBody>
      </p:sp>
      <p:sp>
        <p:nvSpPr>
          <p:cNvPr id="5" name="Content Placeholder 4"/>
          <p:cNvSpPr>
            <a:spLocks noGrp="1"/>
          </p:cNvSpPr>
          <p:nvPr>
            <p:ph idx="1"/>
          </p:nvPr>
        </p:nvSpPr>
        <p:spPr>
          <a:xfrm>
            <a:off x="888023" y="2382714"/>
            <a:ext cx="4844562" cy="4035670"/>
          </a:xfrm>
        </p:spPr>
        <p:txBody>
          <a:bodyPr/>
          <a:lstStyle/>
          <a:p>
            <a:r>
              <a:rPr lang="en-US" dirty="0" smtClean="0"/>
              <a:t>Inventory what letters you want to use, or think you want to use.</a:t>
            </a:r>
          </a:p>
          <a:p>
            <a:pPr lvl="1"/>
            <a:r>
              <a:rPr lang="en-US" dirty="0" smtClean="0"/>
              <a:t>Make a list.</a:t>
            </a:r>
          </a:p>
          <a:p>
            <a:r>
              <a:rPr lang="en-US" dirty="0" smtClean="0"/>
              <a:t>Read what will send the letter</a:t>
            </a:r>
          </a:p>
          <a:p>
            <a:r>
              <a:rPr lang="en-US" dirty="0" smtClean="0"/>
              <a:t>Trigger the action to create the letter (this is often a lot harder than it seems) to see if you want to change anything.</a:t>
            </a:r>
          </a:p>
          <a:p>
            <a:r>
              <a:rPr lang="en-US" dirty="0" smtClean="0"/>
              <a:t>Or, subscribe to a variety of letters in XML to Admin as an XML letter receiver.</a:t>
            </a:r>
          </a:p>
          <a:p>
            <a:r>
              <a:rPr lang="en-US" dirty="0" smtClean="0"/>
              <a:t>Add the bcc code in the Letter Code Table (only for patron facing letters).</a:t>
            </a:r>
          </a:p>
          <a:p>
            <a:pPr marL="0" indent="0">
              <a:buNone/>
            </a:pPr>
            <a:endParaRPr lang="en-US" dirty="0" smtClean="0"/>
          </a:p>
          <a:p>
            <a:endParaRPr lang="en-US" dirty="0" smtClean="0"/>
          </a:p>
          <a:p>
            <a:endParaRPr lang="en-US"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6354" y="2598126"/>
            <a:ext cx="6087375" cy="2289877"/>
          </a:xfrm>
          <a:prstGeom prst="rect">
            <a:avLst/>
          </a:prstGeom>
        </p:spPr>
      </p:pic>
      <p:sp>
        <p:nvSpPr>
          <p:cNvPr id="8" name="Rectangle 7"/>
          <p:cNvSpPr/>
          <p:nvPr/>
        </p:nvSpPr>
        <p:spPr>
          <a:xfrm>
            <a:off x="6172200" y="4563207"/>
            <a:ext cx="2391508" cy="2198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7772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of customizing letter emails </a:t>
            </a:r>
            <a:endParaRPr lang="en-US" dirty="0"/>
          </a:p>
        </p:txBody>
      </p:sp>
      <p:sp>
        <p:nvSpPr>
          <p:cNvPr id="3" name="Text Placeholder 2"/>
          <p:cNvSpPr>
            <a:spLocks noGrp="1"/>
          </p:cNvSpPr>
          <p:nvPr>
            <p:ph type="body" idx="1"/>
          </p:nvPr>
        </p:nvSpPr>
        <p:spPr/>
        <p:txBody>
          <a:bodyPr/>
          <a:lstStyle/>
          <a:p>
            <a:r>
              <a:rPr lang="en-US" dirty="0" smtClean="0"/>
              <a:t>Changing information in the letter without touching </a:t>
            </a:r>
            <a:r>
              <a:rPr lang="en-US" dirty="0" err="1" smtClean="0"/>
              <a:t>xsl</a:t>
            </a:r>
            <a:r>
              <a:rPr lang="en-US" dirty="0" smtClean="0"/>
              <a:t>/xml.  Better known as the quick and clean method to edit notifications.</a:t>
            </a:r>
            <a:endParaRPr lang="en-US" dirty="0"/>
          </a:p>
        </p:txBody>
      </p:sp>
    </p:spTree>
    <p:extLst>
      <p:ext uri="{BB962C8B-B14F-4D97-AF65-F5344CB8AC3E}">
        <p14:creationId xmlns:p14="http://schemas.microsoft.com/office/powerpoint/2010/main" val="2617181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how to change a letter if you don’t like how it looks?</a:t>
            </a:r>
            <a:endParaRPr lang="en-US" dirty="0"/>
          </a:p>
        </p:txBody>
      </p:sp>
      <p:sp>
        <p:nvSpPr>
          <p:cNvPr id="3" name="Content Placeholder 2"/>
          <p:cNvSpPr>
            <a:spLocks noGrp="1"/>
          </p:cNvSpPr>
          <p:nvPr>
            <p:ph idx="1"/>
          </p:nvPr>
        </p:nvSpPr>
        <p:spPr/>
        <p:txBody>
          <a:bodyPr/>
          <a:lstStyle/>
          <a:p>
            <a:r>
              <a:rPr lang="en-US" dirty="0" smtClean="0"/>
              <a:t>Is it as easy as changing/customizing the code in the “Letter Emails” code table?</a:t>
            </a:r>
          </a:p>
          <a:p>
            <a:r>
              <a:rPr lang="en-US" dirty="0" smtClean="0"/>
              <a:t>If not:</a:t>
            </a:r>
          </a:p>
          <a:p>
            <a:pPr lvl="1"/>
            <a:r>
              <a:rPr lang="en-US" dirty="0" smtClean="0"/>
              <a:t>Get the XML Via XML to Admin (or start with a generic xml file)</a:t>
            </a:r>
          </a:p>
          <a:p>
            <a:pPr lvl="1"/>
            <a:r>
              <a:rPr lang="en-US" dirty="0" smtClean="0"/>
              <a:t>Review the structure of the letter.</a:t>
            </a:r>
          </a:p>
          <a:p>
            <a:pPr lvl="1"/>
            <a:r>
              <a:rPr lang="en-US" dirty="0" smtClean="0"/>
              <a:t>Find the </a:t>
            </a:r>
            <a:r>
              <a:rPr lang="en-US" dirty="0" err="1" smtClean="0"/>
              <a:t>xsl</a:t>
            </a:r>
            <a:r>
              <a:rPr lang="en-US" dirty="0" smtClean="0"/>
              <a:t>/xml that is problematic.</a:t>
            </a:r>
          </a:p>
          <a:p>
            <a:pPr lvl="2"/>
            <a:r>
              <a:rPr lang="en-US" dirty="0" smtClean="0"/>
              <a:t>This may or may not be in the letter </a:t>
            </a:r>
            <a:r>
              <a:rPr lang="en-US" dirty="0" err="1" smtClean="0"/>
              <a:t>xsl</a:t>
            </a:r>
            <a:r>
              <a:rPr lang="en-US" dirty="0" smtClean="0"/>
              <a:t>, but may be in another file called in the letter.</a:t>
            </a:r>
          </a:p>
          <a:p>
            <a:pPr lvl="1"/>
            <a:r>
              <a:rPr lang="en-US" dirty="0" smtClean="0"/>
              <a:t>Change the </a:t>
            </a:r>
            <a:r>
              <a:rPr lang="en-US" dirty="0" err="1" smtClean="0"/>
              <a:t>xsl</a:t>
            </a:r>
            <a:r>
              <a:rPr lang="en-US" dirty="0" smtClean="0"/>
              <a:t> and then test via triggering event/job.</a:t>
            </a:r>
          </a:p>
          <a:p>
            <a:pPr lvl="2"/>
            <a:r>
              <a:rPr lang="en-US" dirty="0" smtClean="0"/>
              <a:t>Use XML to admin and  notification template if you can’t easily send the letter via e-mail.</a:t>
            </a:r>
            <a:endParaRPr lang="en-US" dirty="0"/>
          </a:p>
        </p:txBody>
      </p:sp>
    </p:spTree>
    <p:extLst>
      <p:ext uri="{BB962C8B-B14F-4D97-AF65-F5344CB8AC3E}">
        <p14:creationId xmlns:p14="http://schemas.microsoft.com/office/powerpoint/2010/main" val="1988212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 Your jobs right (if you don’t have an event)</a:t>
            </a:r>
            <a:endParaRPr lang="en-US" dirty="0"/>
          </a:p>
        </p:txBody>
      </p:sp>
      <p:sp>
        <p:nvSpPr>
          <p:cNvPr id="3" name="Text Placeholder 2"/>
          <p:cNvSpPr>
            <a:spLocks noGrp="1"/>
          </p:cNvSpPr>
          <p:nvPr>
            <p:ph type="body" idx="1"/>
          </p:nvPr>
        </p:nvSpPr>
        <p:spPr/>
        <p:txBody>
          <a:bodyPr/>
          <a:lstStyle/>
          <a:p>
            <a:r>
              <a:rPr lang="en-US" dirty="0" smtClean="0"/>
              <a:t>Without a job, letters don’t go anywhere.</a:t>
            </a:r>
            <a:endParaRPr lang="en-US" dirty="0"/>
          </a:p>
        </p:txBody>
      </p:sp>
    </p:spTree>
    <p:extLst>
      <p:ext uri="{BB962C8B-B14F-4D97-AF65-F5344CB8AC3E}">
        <p14:creationId xmlns:p14="http://schemas.microsoft.com/office/powerpoint/2010/main" val="2103005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Fulfillment Jobs</a:t>
            </a:r>
            <a:endParaRPr lang="en-US" dirty="0"/>
          </a:p>
        </p:txBody>
      </p:sp>
      <p:pic>
        <p:nvPicPr>
          <p:cNvPr id="6" name="Content Placeholder 5" descr="Screen Clipping">
            <a:extLst>
              <a:ext uri="{FF2B5EF4-FFF2-40B4-BE49-F238E27FC236}">
                <a16:creationId xmlns:a16="http://schemas.microsoft.com/office/drawing/2014/main" id="{7D3728AD-4142-4520-AFEA-D4347F19DB2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380093" y="1759526"/>
            <a:ext cx="6572798" cy="3301998"/>
          </a:xfrm>
          <a:prstGeom prst="rect">
            <a:avLst/>
          </a:prstGeom>
        </p:spPr>
      </p:pic>
      <p:sp>
        <p:nvSpPr>
          <p:cNvPr id="7" name="Content Placeholder 6"/>
          <p:cNvSpPr>
            <a:spLocks noGrp="1"/>
          </p:cNvSpPr>
          <p:nvPr>
            <p:ph sz="half" idx="2"/>
          </p:nvPr>
        </p:nvSpPr>
        <p:spPr>
          <a:xfrm>
            <a:off x="1556239" y="1759526"/>
            <a:ext cx="3639215" cy="3745347"/>
          </a:xfrm>
        </p:spPr>
        <p:txBody>
          <a:bodyPr>
            <a:normAutofit fontScale="85000" lnSpcReduction="10000"/>
          </a:bodyPr>
          <a:lstStyle/>
          <a:p>
            <a:r>
              <a:rPr lang="en-US" dirty="0" smtClean="0"/>
              <a:t>Allows you to turn on/off jobs that trigger notices.</a:t>
            </a:r>
          </a:p>
          <a:p>
            <a:r>
              <a:rPr lang="en-US" dirty="0" smtClean="0"/>
              <a:t>Can also trigger running jobs from here.</a:t>
            </a:r>
          </a:p>
          <a:p>
            <a:r>
              <a:rPr lang="en-US" dirty="0" smtClean="0"/>
              <a:t>All scheduled jobs are turned off until go-live.</a:t>
            </a:r>
          </a:p>
          <a:p>
            <a:r>
              <a:rPr lang="en-US" dirty="0" smtClean="0"/>
              <a:t>If you have notices that you don’t like at go-live, easy place to turn these off.</a:t>
            </a:r>
          </a:p>
          <a:p>
            <a:pPr lvl="1"/>
            <a:r>
              <a:rPr lang="en-US" dirty="0" smtClean="0"/>
              <a:t>Due Date Calendar Change is likely something you want to turn off.</a:t>
            </a:r>
          </a:p>
          <a:p>
            <a:r>
              <a:rPr lang="en-US" dirty="0" smtClean="0"/>
              <a:t>RS clean up jobs also exist here. </a:t>
            </a:r>
          </a:p>
          <a:p>
            <a:pPr marL="0" indent="0">
              <a:buNone/>
            </a:pPr>
            <a:endParaRPr lang="en-US" dirty="0"/>
          </a:p>
        </p:txBody>
      </p:sp>
    </p:spTree>
    <p:extLst>
      <p:ext uri="{BB962C8B-B14F-4D97-AF65-F5344CB8AC3E}">
        <p14:creationId xmlns:p14="http://schemas.microsoft.com/office/powerpoint/2010/main" val="3225641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 Activity Table</a:t>
            </a:r>
            <a:endParaRPr lang="en-US" dirty="0"/>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694688"/>
            <a:ext cx="10577703" cy="3780990"/>
          </a:xfrm>
        </p:spPr>
      </p:pic>
    </p:spTree>
    <p:extLst>
      <p:ext uri="{BB962C8B-B14F-4D97-AF65-F5344CB8AC3E}">
        <p14:creationId xmlns:p14="http://schemas.microsoft.com/office/powerpoint/2010/main" val="2847056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Resource sharing slips and notifications</a:t>
            </a:r>
            <a:endParaRPr lang="en-US" dirty="0"/>
          </a:p>
        </p:txBody>
      </p:sp>
      <p:sp>
        <p:nvSpPr>
          <p:cNvPr id="3" name="Text Placeholder 2"/>
          <p:cNvSpPr>
            <a:spLocks noGrp="1"/>
          </p:cNvSpPr>
          <p:nvPr>
            <p:ph type="body" idx="1"/>
          </p:nvPr>
        </p:nvSpPr>
        <p:spPr/>
        <p:txBody>
          <a:bodyPr/>
          <a:lstStyle/>
          <a:p>
            <a:r>
              <a:rPr lang="en-US" dirty="0" smtClean="0"/>
              <a:t>There’s really not that many…..</a:t>
            </a:r>
            <a:endParaRPr lang="en-US" dirty="0"/>
          </a:p>
        </p:txBody>
      </p:sp>
    </p:spTree>
    <p:extLst>
      <p:ext uri="{BB962C8B-B14F-4D97-AF65-F5344CB8AC3E}">
        <p14:creationId xmlns:p14="http://schemas.microsoft.com/office/powerpoint/2010/main" val="4182532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and Approach</a:t>
            </a:r>
            <a:endParaRPr lang="en-US" dirty="0"/>
          </a:p>
        </p:txBody>
      </p:sp>
      <p:sp>
        <p:nvSpPr>
          <p:cNvPr id="3" name="Content Placeholder 2"/>
          <p:cNvSpPr>
            <a:spLocks noGrp="1"/>
          </p:cNvSpPr>
          <p:nvPr>
            <p:ph idx="1"/>
          </p:nvPr>
        </p:nvSpPr>
        <p:spPr>
          <a:xfrm>
            <a:off x="1371599" y="1513490"/>
            <a:ext cx="10284373" cy="5065986"/>
          </a:xfrm>
        </p:spPr>
        <p:txBody>
          <a:bodyPr>
            <a:normAutofit lnSpcReduction="10000"/>
          </a:bodyPr>
          <a:lstStyle/>
          <a:p>
            <a:r>
              <a:rPr lang="en-US" dirty="0" smtClean="0"/>
              <a:t>Most complex systems have complex printing and notice configuration that initially takes a while to get used to.</a:t>
            </a:r>
          </a:p>
          <a:p>
            <a:pPr lvl="1"/>
            <a:r>
              <a:rPr lang="en-US" dirty="0" err="1" smtClean="0"/>
              <a:t>ILLiad</a:t>
            </a:r>
            <a:r>
              <a:rPr lang="en-US" dirty="0" smtClean="0"/>
              <a:t> and its print templates, notices, and overdue emails.</a:t>
            </a:r>
          </a:p>
          <a:p>
            <a:pPr lvl="1"/>
            <a:r>
              <a:rPr lang="en-US" dirty="0" smtClean="0"/>
              <a:t>Aleph/Voyager and its complicated notice/printing structures</a:t>
            </a:r>
          </a:p>
          <a:p>
            <a:pPr lvl="1"/>
            <a:r>
              <a:rPr lang="en-US" dirty="0" err="1" smtClean="0"/>
              <a:t>Worldshare</a:t>
            </a:r>
            <a:r>
              <a:rPr lang="en-US" dirty="0" smtClean="0"/>
              <a:t> and its slips.</a:t>
            </a:r>
          </a:p>
          <a:p>
            <a:r>
              <a:rPr lang="en-US" dirty="0" smtClean="0"/>
              <a:t>In the grand scheme, letters and notice editing in Alma aren’t terrible—but it’s a lot to take in all at once.</a:t>
            </a:r>
          </a:p>
          <a:p>
            <a:r>
              <a:rPr lang="en-US" dirty="0" smtClean="0"/>
              <a:t>Notices are important, as they’re a major part of our interaction with users.</a:t>
            </a:r>
          </a:p>
          <a:p>
            <a:r>
              <a:rPr lang="en-US" dirty="0" smtClean="0"/>
              <a:t>Printing is also important, especially for access services, as this can streamline pulling from shelf, shipping, etc.</a:t>
            </a:r>
          </a:p>
          <a:p>
            <a:r>
              <a:rPr lang="en-US" dirty="0" smtClean="0"/>
              <a:t>You can make improvements with varying levels of expertise—so don’t worry if you’re not ready to dive into XSL/XML editing.</a:t>
            </a:r>
          </a:p>
          <a:p>
            <a:r>
              <a:rPr lang="en-US" dirty="0" smtClean="0"/>
              <a:t>Completely changing letters and notices probably isn’t something that is possible without local XSL/XML expertise and institutional commitment.</a:t>
            </a:r>
          </a:p>
          <a:p>
            <a:endParaRPr lang="en-US" dirty="0"/>
          </a:p>
        </p:txBody>
      </p:sp>
    </p:spTree>
    <p:extLst>
      <p:ext uri="{BB962C8B-B14F-4D97-AF65-F5344CB8AC3E}">
        <p14:creationId xmlns:p14="http://schemas.microsoft.com/office/powerpoint/2010/main" val="219730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Main letters used for  RS slips</a:t>
            </a:r>
            <a:endParaRPr lang="en-US" dirty="0"/>
          </a:p>
        </p:txBody>
      </p:sp>
      <p:sp>
        <p:nvSpPr>
          <p:cNvPr id="5" name="Content Placeholder 4"/>
          <p:cNvSpPr>
            <a:spLocks noGrp="1"/>
          </p:cNvSpPr>
          <p:nvPr>
            <p:ph idx="1"/>
          </p:nvPr>
        </p:nvSpPr>
        <p:spPr>
          <a:xfrm>
            <a:off x="1371600" y="1538869"/>
            <a:ext cx="10560204" cy="4906536"/>
          </a:xfrm>
        </p:spPr>
        <p:txBody>
          <a:bodyPr>
            <a:normAutofit lnSpcReduction="10000"/>
          </a:bodyPr>
          <a:lstStyle/>
          <a:p>
            <a:r>
              <a:rPr lang="en-US" dirty="0" err="1" smtClean="0"/>
              <a:t>LendingReqReportSlipLetter</a:t>
            </a:r>
            <a:endParaRPr lang="en-US" dirty="0" smtClean="0"/>
          </a:p>
          <a:p>
            <a:pPr lvl="1"/>
            <a:r>
              <a:rPr lang="en-US" i="0" dirty="0"/>
              <a:t>A slip that is printed out by library staff for the selected requests in the lending task list that lists the availability of the items so that they can be taken off the shelf and shipped to the requester</a:t>
            </a:r>
            <a:r>
              <a:rPr lang="en-US" i="0" dirty="0" smtClean="0"/>
              <a:t>.</a:t>
            </a:r>
          </a:p>
          <a:p>
            <a:r>
              <a:rPr lang="en-US" dirty="0" err="1" smtClean="0"/>
              <a:t>ResourceSharingReceiveSlipLetter</a:t>
            </a:r>
            <a:endParaRPr lang="en-US" dirty="0" smtClean="0"/>
          </a:p>
          <a:p>
            <a:pPr lvl="1"/>
            <a:r>
              <a:rPr lang="en-US" dirty="0"/>
              <a:t>A slip that prints automatically when the Automatic Print Slip option is selected on Receiving Items. You may include a printable barcode image on this letter</a:t>
            </a:r>
            <a:r>
              <a:rPr lang="en-US" dirty="0" smtClean="0"/>
              <a:t>.</a:t>
            </a:r>
          </a:p>
          <a:p>
            <a:r>
              <a:rPr lang="en-US" dirty="0" err="1" smtClean="0"/>
              <a:t>ResourceSharingReturnSlipLetter</a:t>
            </a:r>
            <a:endParaRPr lang="en-US" dirty="0" smtClean="0"/>
          </a:p>
          <a:p>
            <a:pPr lvl="1"/>
            <a:r>
              <a:rPr lang="en-US" i="0" dirty="0"/>
              <a:t>Printable when returning a borrowing item to the lender. You may include a printable barcode image on this letter. </a:t>
            </a:r>
            <a:endParaRPr lang="en-US" i="0" dirty="0" smtClean="0"/>
          </a:p>
          <a:p>
            <a:r>
              <a:rPr lang="en-US" dirty="0" err="1" smtClean="0"/>
              <a:t>ResourceSharingShippingSlipLetter</a:t>
            </a:r>
            <a:endParaRPr lang="en-US" dirty="0" smtClean="0"/>
          </a:p>
          <a:p>
            <a:pPr lvl="1"/>
            <a:r>
              <a:rPr lang="en-US" dirty="0" smtClean="0"/>
              <a:t>Sent </a:t>
            </a:r>
            <a:r>
              <a:rPr lang="en-US" dirty="0"/>
              <a:t>to a user when the user selects the Ship Item link for a lending request and then selects Automatically Print Slip = Yes on the Shipping Items page. You may include a printable barcode image on this letter.</a:t>
            </a:r>
            <a:endParaRPr lang="en-US" dirty="0" smtClean="0"/>
          </a:p>
          <a:p>
            <a:pPr lvl="1"/>
            <a:endParaRPr lang="en-US" dirty="0" smtClean="0"/>
          </a:p>
          <a:p>
            <a:endParaRPr lang="en-US" dirty="0"/>
          </a:p>
        </p:txBody>
      </p:sp>
    </p:spTree>
    <p:extLst>
      <p:ext uri="{BB962C8B-B14F-4D97-AF65-F5344CB8AC3E}">
        <p14:creationId xmlns:p14="http://schemas.microsoft.com/office/powerpoint/2010/main" val="559828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notices related to resource sharing.</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a:t>Ful</a:t>
            </a:r>
            <a:r>
              <a:rPr lang="en-US" dirty="0"/>
              <a:t> Cancel Email </a:t>
            </a:r>
            <a:r>
              <a:rPr lang="en-US" dirty="0" smtClean="0"/>
              <a:t>Letter: used for </a:t>
            </a:r>
            <a:r>
              <a:rPr lang="en-US" dirty="0" err="1" smtClean="0"/>
              <a:t>ILLiad</a:t>
            </a:r>
            <a:r>
              <a:rPr lang="en-US" dirty="0" smtClean="0"/>
              <a:t> email integration</a:t>
            </a:r>
          </a:p>
          <a:p>
            <a:r>
              <a:rPr lang="en-US" dirty="0" err="1"/>
              <a:t>Ful</a:t>
            </a:r>
            <a:r>
              <a:rPr lang="en-US" dirty="0"/>
              <a:t> Cancel Request </a:t>
            </a:r>
            <a:r>
              <a:rPr lang="en-US" dirty="0" smtClean="0"/>
              <a:t>Letter</a:t>
            </a:r>
          </a:p>
          <a:p>
            <a:r>
              <a:rPr lang="en-US" dirty="0" err="1"/>
              <a:t>Ful</a:t>
            </a:r>
            <a:r>
              <a:rPr lang="en-US" dirty="0"/>
              <a:t> Renew Email Letter</a:t>
            </a:r>
            <a:endParaRPr lang="en-US" dirty="0" smtClean="0"/>
          </a:p>
          <a:p>
            <a:pPr marL="0" indent="0">
              <a:buNone/>
            </a:pPr>
            <a:endParaRPr lang="en-US" dirty="0" smtClean="0"/>
          </a:p>
          <a:p>
            <a:pPr marL="0" indent="0">
              <a:buNone/>
            </a:pPr>
            <a:r>
              <a:rPr lang="en-US" dirty="0" smtClean="0"/>
              <a:t>Letters you may not want to use (and turn off the job?):</a:t>
            </a:r>
            <a:endParaRPr lang="en-US" dirty="0"/>
          </a:p>
          <a:p>
            <a:r>
              <a:rPr lang="en-US" dirty="0" err="1"/>
              <a:t>Ful</a:t>
            </a:r>
            <a:r>
              <a:rPr lang="en-US" dirty="0"/>
              <a:t> Damaged Email </a:t>
            </a:r>
            <a:r>
              <a:rPr lang="en-US" dirty="0" smtClean="0"/>
              <a:t>Letter</a:t>
            </a:r>
          </a:p>
          <a:p>
            <a:r>
              <a:rPr lang="en-US" dirty="0" err="1"/>
              <a:t>Ful</a:t>
            </a:r>
            <a:r>
              <a:rPr lang="en-US" dirty="0"/>
              <a:t> Lost Email </a:t>
            </a:r>
            <a:r>
              <a:rPr lang="en-US" dirty="0" smtClean="0"/>
              <a:t>Letter</a:t>
            </a:r>
          </a:p>
          <a:p>
            <a:r>
              <a:rPr lang="en-US" dirty="0"/>
              <a:t>General Message Email </a:t>
            </a:r>
            <a:r>
              <a:rPr lang="en-US" dirty="0" smtClean="0"/>
              <a:t>Letter</a:t>
            </a:r>
          </a:p>
          <a:p>
            <a:r>
              <a:rPr lang="en-US" dirty="0"/>
              <a:t>Lender Will Supply Email Letter</a:t>
            </a:r>
          </a:p>
        </p:txBody>
      </p:sp>
    </p:spTree>
    <p:extLst>
      <p:ext uri="{BB962C8B-B14F-4D97-AF65-F5344CB8AC3E}">
        <p14:creationId xmlns:p14="http://schemas.microsoft.com/office/powerpoint/2010/main" val="463539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Comments</a:t>
            </a:r>
            <a:endParaRPr lang="en-US" dirty="0"/>
          </a:p>
        </p:txBody>
      </p:sp>
      <p:pic>
        <p:nvPicPr>
          <p:cNvPr id="1026" name="Picture 2" descr="https://static.thenounproject.com/png/1195076-200.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56054" y="2061972"/>
            <a:ext cx="3522313" cy="3522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349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your hands dirty, or keep them clean.</a:t>
            </a:r>
            <a:endParaRPr lang="en-US" dirty="0"/>
          </a:p>
        </p:txBody>
      </p:sp>
      <p:pic>
        <p:nvPicPr>
          <p:cNvPr id="3074" name="Picture 2" descr="https://static.thenounproject.com/png/1660245-200.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02359" y="2806859"/>
            <a:ext cx="2539682" cy="2539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62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 that SUNY’s still in Implementation.</a:t>
            </a:r>
            <a:endParaRPr lang="en-US" dirty="0"/>
          </a:p>
        </p:txBody>
      </p:sp>
      <p:sp>
        <p:nvSpPr>
          <p:cNvPr id="3" name="Content Placeholder 2"/>
          <p:cNvSpPr>
            <a:spLocks noGrp="1"/>
          </p:cNvSpPr>
          <p:nvPr>
            <p:ph idx="1"/>
          </p:nvPr>
        </p:nvSpPr>
        <p:spPr/>
        <p:txBody>
          <a:bodyPr/>
          <a:lstStyle/>
          <a:p>
            <a:r>
              <a:rPr lang="en-US" dirty="0" smtClean="0"/>
              <a:t>If you haven’t already done this, for printing:</a:t>
            </a:r>
          </a:p>
          <a:p>
            <a:pPr lvl="1"/>
            <a:r>
              <a:rPr lang="en-US" dirty="0" smtClean="0"/>
              <a:t>Create a fake e-mail for printing/printer and add to appropriate circ. desk.</a:t>
            </a:r>
          </a:p>
          <a:p>
            <a:pPr lvl="1"/>
            <a:r>
              <a:rPr lang="en-US" dirty="0" smtClean="0"/>
              <a:t>Add to allowed emails</a:t>
            </a:r>
          </a:p>
          <a:p>
            <a:r>
              <a:rPr lang="en-US" dirty="0" smtClean="0"/>
              <a:t>If you haven’t already done this for emails:</a:t>
            </a:r>
          </a:p>
          <a:p>
            <a:pPr lvl="1"/>
            <a:r>
              <a:rPr lang="en-US" dirty="0" err="1" smtClean="0"/>
              <a:t>Unscrub</a:t>
            </a:r>
            <a:r>
              <a:rPr lang="en-US" dirty="0" smtClean="0"/>
              <a:t> e-mail for the user you’re testing with.</a:t>
            </a:r>
          </a:p>
          <a:p>
            <a:pPr lvl="1"/>
            <a:r>
              <a:rPr lang="en-US" dirty="0" smtClean="0"/>
              <a:t>Add the e-mail to the allowed e-mails table.</a:t>
            </a:r>
            <a:endParaRPr lang="en-US" dirty="0"/>
          </a:p>
        </p:txBody>
      </p:sp>
    </p:spTree>
    <p:extLst>
      <p:ext uri="{BB962C8B-B14F-4D97-AF65-F5344CB8AC3E}">
        <p14:creationId xmlns:p14="http://schemas.microsoft.com/office/powerpoint/2010/main" val="942608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letters and notices work?</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3360" y="1333323"/>
            <a:ext cx="9600274" cy="4592782"/>
          </a:xfrm>
        </p:spPr>
      </p:pic>
      <p:sp>
        <p:nvSpPr>
          <p:cNvPr id="5" name="TextBox 4"/>
          <p:cNvSpPr txBox="1"/>
          <p:nvPr/>
        </p:nvSpPr>
        <p:spPr>
          <a:xfrm>
            <a:off x="5468815" y="6471138"/>
            <a:ext cx="4994031" cy="369332"/>
          </a:xfrm>
          <a:prstGeom prst="rect">
            <a:avLst/>
          </a:prstGeom>
          <a:noFill/>
        </p:spPr>
        <p:txBody>
          <a:bodyPr wrap="square" rtlCol="0">
            <a:spAutoFit/>
          </a:bodyPr>
          <a:lstStyle/>
          <a:p>
            <a:r>
              <a:rPr lang="en-US" dirty="0" smtClean="0"/>
              <a:t>Slide credit: Tao You, Vanderbilt, Tim Siegel, VCU</a:t>
            </a:r>
            <a:endParaRPr lang="en-US" dirty="0"/>
          </a:p>
        </p:txBody>
      </p:sp>
    </p:spTree>
    <p:extLst>
      <p:ext uri="{BB962C8B-B14F-4D97-AF65-F5344CB8AC3E}">
        <p14:creationId xmlns:p14="http://schemas.microsoft.com/office/powerpoint/2010/main" val="1132916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Roles do you need?</a:t>
            </a:r>
            <a:endParaRPr lang="en-US" dirty="0"/>
          </a:p>
        </p:txBody>
      </p:sp>
      <p:sp>
        <p:nvSpPr>
          <p:cNvPr id="3" name="Content Placeholder 2"/>
          <p:cNvSpPr>
            <a:spLocks noGrp="1"/>
          </p:cNvSpPr>
          <p:nvPr>
            <p:ph idx="1"/>
          </p:nvPr>
        </p:nvSpPr>
        <p:spPr>
          <a:xfrm>
            <a:off x="1371600" y="2286000"/>
            <a:ext cx="3285744" cy="3944112"/>
          </a:xfrm>
        </p:spPr>
        <p:txBody>
          <a:bodyPr/>
          <a:lstStyle/>
          <a:p>
            <a:r>
              <a:rPr lang="en-US" dirty="0" smtClean="0"/>
              <a:t>Letter Administrator or General System Administrator</a:t>
            </a:r>
          </a:p>
          <a:p>
            <a:r>
              <a:rPr lang="en-US" dirty="0" smtClean="0"/>
              <a:t>If you think your library will be reluctant to give you letter admin, ask for the role with the parameter of:</a:t>
            </a:r>
          </a:p>
          <a:p>
            <a:pPr lvl="1"/>
            <a:r>
              <a:rPr lang="en-US" dirty="0" smtClean="0"/>
              <a:t>Read Only</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8050" y="2408272"/>
            <a:ext cx="6845054" cy="3699568"/>
          </a:xfrm>
          <a:prstGeom prst="rect">
            <a:avLst/>
          </a:prstGeom>
          <a:solidFill>
            <a:schemeClr val="accent1"/>
          </a:solidFill>
          <a:ln>
            <a:solidFill>
              <a:schemeClr val="accent2">
                <a:lumMod val="60000"/>
                <a:lumOff val="40000"/>
              </a:schemeClr>
            </a:solidFill>
          </a:ln>
        </p:spPr>
      </p:pic>
      <p:cxnSp>
        <p:nvCxnSpPr>
          <p:cNvPr id="6" name="Straight Arrow Connector 5"/>
          <p:cNvCxnSpPr/>
          <p:nvPr/>
        </p:nvCxnSpPr>
        <p:spPr>
          <a:xfrm flipH="1" flipV="1">
            <a:off x="6848686" y="4802553"/>
            <a:ext cx="1310054" cy="870439"/>
          </a:xfrm>
          <a:prstGeom prst="straightConnector1">
            <a:avLst/>
          </a:prstGeom>
          <a:ln w="1047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108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Letters: Staff Printouts</a:t>
            </a:r>
            <a:endParaRPr lang="en-US" dirty="0"/>
          </a:p>
        </p:txBody>
      </p:sp>
      <p:sp>
        <p:nvSpPr>
          <p:cNvPr id="3" name="Content Placeholder 2"/>
          <p:cNvSpPr>
            <a:spLocks noGrp="1"/>
          </p:cNvSpPr>
          <p:nvPr>
            <p:ph idx="1"/>
          </p:nvPr>
        </p:nvSpPr>
        <p:spPr>
          <a:xfrm>
            <a:off x="1371600" y="1865376"/>
            <a:ext cx="9601200" cy="4002024"/>
          </a:xfrm>
        </p:spPr>
        <p:txBody>
          <a:bodyPr>
            <a:normAutofit/>
          </a:bodyPr>
          <a:lstStyle/>
          <a:p>
            <a:pPr marL="0" indent="0">
              <a:buNone/>
            </a:pPr>
            <a:r>
              <a:rPr lang="en-US" dirty="0"/>
              <a:t>System Job Letter</a:t>
            </a:r>
          </a:p>
          <a:p>
            <a:pPr marL="0" indent="0">
              <a:buNone/>
            </a:pPr>
            <a:r>
              <a:rPr lang="en-US" dirty="0"/>
              <a:t>Citation Slip</a:t>
            </a:r>
          </a:p>
          <a:p>
            <a:pPr lvl="1"/>
            <a:r>
              <a:rPr lang="en-US" sz="2400" dirty="0"/>
              <a:t>Used to retrieve course reserve items from shelves</a:t>
            </a:r>
          </a:p>
          <a:p>
            <a:pPr marL="0" indent="0">
              <a:buNone/>
            </a:pPr>
            <a:r>
              <a:rPr lang="en-US" dirty="0"/>
              <a:t>Resource Request Slip</a:t>
            </a:r>
          </a:p>
          <a:p>
            <a:pPr lvl="1"/>
            <a:r>
              <a:rPr lang="en-US" sz="2400" dirty="0"/>
              <a:t>Used to retrieve items from shelves to fill requests</a:t>
            </a:r>
          </a:p>
          <a:p>
            <a:pPr marL="0" indent="0">
              <a:buNone/>
            </a:pPr>
            <a:endParaRPr lang="en-US" dirty="0"/>
          </a:p>
          <a:p>
            <a:pPr marL="0" indent="0">
              <a:buNone/>
            </a:pPr>
            <a:r>
              <a:rPr lang="en-US" dirty="0"/>
              <a:t>Best source on letters &amp; what they do:</a:t>
            </a:r>
          </a:p>
          <a:p>
            <a:pPr marL="800100" indent="-342900">
              <a:buFont typeface="Wingdings" panose="05000000000000000000" pitchFamily="2" charset="2"/>
              <a:buChar char="ü"/>
            </a:pPr>
            <a:r>
              <a:rPr lang="en-US" dirty="0"/>
              <a:t>CKC page “</a:t>
            </a:r>
            <a:r>
              <a:rPr lang="en-US" dirty="0">
                <a:hlinkClick r:id="rId2"/>
              </a:rPr>
              <a:t>Configuring Alma Letters</a:t>
            </a:r>
            <a:r>
              <a:rPr lang="en-US" dirty="0"/>
              <a:t>”</a:t>
            </a:r>
          </a:p>
          <a:p>
            <a:endParaRPr lang="en-US" dirty="0"/>
          </a:p>
        </p:txBody>
      </p:sp>
      <p:pic>
        <p:nvPicPr>
          <p:cNvPr id="2050" name="Picture 2" descr="https://static.thenounproject.com/png/1215072-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4367" y="2756564"/>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808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Letters: Notices Sent to Patrons</a:t>
            </a:r>
            <a:endParaRPr lang="en-US" dirty="0"/>
          </a:p>
        </p:txBody>
      </p:sp>
      <p:sp>
        <p:nvSpPr>
          <p:cNvPr id="3" name="Content Placeholder 2"/>
          <p:cNvSpPr>
            <a:spLocks noGrp="1"/>
          </p:cNvSpPr>
          <p:nvPr>
            <p:ph idx="1"/>
          </p:nvPr>
        </p:nvSpPr>
        <p:spPr>
          <a:xfrm>
            <a:off x="1371600" y="2171700"/>
            <a:ext cx="9601200" cy="4143756"/>
          </a:xfrm>
        </p:spPr>
        <p:txBody>
          <a:bodyPr>
            <a:normAutofit/>
          </a:bodyPr>
          <a:lstStyle/>
          <a:p>
            <a:pPr marL="0" indent="0">
              <a:buNone/>
            </a:pPr>
            <a:r>
              <a:rPr lang="en-US" sz="1900" dirty="0" smtClean="0"/>
              <a:t>Examples:</a:t>
            </a:r>
          </a:p>
          <a:p>
            <a:pPr marL="0" indent="0">
              <a:buNone/>
            </a:pPr>
            <a:r>
              <a:rPr lang="en-US" sz="1600" dirty="0" smtClean="0"/>
              <a:t>Notifications</a:t>
            </a:r>
            <a:endParaRPr lang="en-US" sz="1600" dirty="0"/>
          </a:p>
          <a:p>
            <a:pPr lvl="1"/>
            <a:r>
              <a:rPr lang="en-US" sz="1600" dirty="0"/>
              <a:t>Courtesy Notice sent when item can’t be renewed or when item is due</a:t>
            </a:r>
          </a:p>
          <a:p>
            <a:pPr marL="0" indent="0">
              <a:buNone/>
            </a:pPr>
            <a:r>
              <a:rPr lang="en-US" sz="1600" dirty="0"/>
              <a:t>Overdue and Lost Loan Notices</a:t>
            </a:r>
          </a:p>
          <a:p>
            <a:pPr lvl="1"/>
            <a:r>
              <a:rPr lang="en-US" sz="1600" dirty="0"/>
              <a:t>Notice that item needs to be returned</a:t>
            </a:r>
          </a:p>
          <a:p>
            <a:pPr lvl="1"/>
            <a:r>
              <a:rPr lang="en-US" sz="1600" dirty="0"/>
              <a:t>Notice that item was declared lost and patron charged </a:t>
            </a:r>
          </a:p>
          <a:p>
            <a:pPr marL="0" indent="0">
              <a:buNone/>
            </a:pPr>
            <a:r>
              <a:rPr lang="en-US" sz="1600" dirty="0"/>
              <a:t>Others: </a:t>
            </a:r>
          </a:p>
          <a:p>
            <a:pPr lvl="1"/>
            <a:r>
              <a:rPr lang="en-US" sz="1600" dirty="0"/>
              <a:t>Loan/Return Receipt Letters</a:t>
            </a:r>
          </a:p>
          <a:p>
            <a:pPr lvl="1"/>
            <a:r>
              <a:rPr lang="en-US" sz="1600" dirty="0"/>
              <a:t>Borrowing/Fulfillment Activity Letter</a:t>
            </a:r>
          </a:p>
          <a:p>
            <a:pPr lvl="1"/>
            <a:r>
              <a:rPr lang="en-US" sz="1600" dirty="0"/>
              <a:t>On Hold Shelf Letter</a:t>
            </a:r>
          </a:p>
          <a:p>
            <a:pPr lvl="1"/>
            <a:r>
              <a:rPr lang="en-US" sz="1600" dirty="0"/>
              <a:t>Cancel Request Letter</a:t>
            </a:r>
          </a:p>
          <a:p>
            <a:pPr lvl="1"/>
            <a:r>
              <a:rPr lang="en-US" sz="1600" dirty="0"/>
              <a:t>Loan Status/Change Due Date Letter</a:t>
            </a:r>
          </a:p>
          <a:p>
            <a:pPr marL="0" indent="0">
              <a:buNone/>
            </a:pPr>
            <a:endParaRPr lang="en-US" dirty="0"/>
          </a:p>
        </p:txBody>
      </p:sp>
    </p:spTree>
    <p:extLst>
      <p:ext uri="{BB962C8B-B14F-4D97-AF65-F5344CB8AC3E}">
        <p14:creationId xmlns:p14="http://schemas.microsoft.com/office/powerpoint/2010/main" val="1600331293"/>
      </p:ext>
    </p:extLst>
  </p:cSld>
  <p:clrMapOvr>
    <a:masterClrMapping/>
  </p:clrMapOvr>
</p:sld>
</file>

<file path=ppt/theme/theme1.xml><?xml version="1.0" encoding="utf-8"?>
<a:theme xmlns:a="http://schemas.openxmlformats.org/drawingml/2006/main" name="Crop">
  <a:themeElements>
    <a:clrScheme name="SLC">
      <a:dk1>
        <a:srgbClr val="848687"/>
      </a:dk1>
      <a:lt1>
        <a:sysClr val="window" lastClr="FFFFFF"/>
      </a:lt1>
      <a:dk2>
        <a:srgbClr val="004C93"/>
      </a:dk2>
      <a:lt2>
        <a:srgbClr val="EDECEB"/>
      </a:lt2>
      <a:accent1>
        <a:srgbClr val="009EE0"/>
      </a:accent1>
      <a:accent2>
        <a:srgbClr val="009EE0"/>
      </a:accent2>
      <a:accent3>
        <a:srgbClr val="004C93"/>
      </a:accent3>
      <a:accent4>
        <a:srgbClr val="848687"/>
      </a:accent4>
      <a:accent5>
        <a:srgbClr val="004C93"/>
      </a:accent5>
      <a:accent6>
        <a:srgbClr val="414343"/>
      </a:accent6>
      <a:hlink>
        <a:srgbClr val="848687"/>
      </a:hlink>
      <a:folHlink>
        <a:srgbClr val="414343"/>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3904F70-041E-47FD-ACFC-D7DE4CD0CA25}" vid="{02D285ED-D2D6-4BFA-8A62-1630DDAB53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4518</TotalTime>
  <Words>1434</Words>
  <Application>Microsoft Office PowerPoint</Application>
  <PresentationFormat>Widescreen</PresentationFormat>
  <Paragraphs>171</Paragraphs>
  <Slides>32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Calibri</vt:lpstr>
      <vt:lpstr>Franklin Gothic Book</vt:lpstr>
      <vt:lpstr>Wingdings</vt:lpstr>
      <vt:lpstr>Crop</vt:lpstr>
      <vt:lpstr>Customizing alma Letters and notices</vt:lpstr>
      <vt:lpstr>Thanks</vt:lpstr>
      <vt:lpstr>Overview and Approach</vt:lpstr>
      <vt:lpstr>Get your hands dirty, or keep them clean.</vt:lpstr>
      <vt:lpstr>Reminder that SUNY’s still in Implementation.</vt:lpstr>
      <vt:lpstr>How do letters and notices work?</vt:lpstr>
      <vt:lpstr>What Roles do you need?</vt:lpstr>
      <vt:lpstr>Types of Letters: Staff Printouts</vt:lpstr>
      <vt:lpstr>Types of Letters: Notices Sent to Patrons</vt:lpstr>
      <vt:lpstr>How Do I know what is sent to patrons?</vt:lpstr>
      <vt:lpstr>The letter customization toolbox</vt:lpstr>
      <vt:lpstr>The Alma Letters Toolbox</vt:lpstr>
      <vt:lpstr>Alma Letters: Structure and Display</vt:lpstr>
      <vt:lpstr>XML to Letter Admin</vt:lpstr>
      <vt:lpstr>Pro-Tip: Get the Sample of the Letter if you don’t want to mess with generating in Alma.</vt:lpstr>
      <vt:lpstr>Notification Templates</vt:lpstr>
      <vt:lpstr>Run XSL in Notification Templates will let you know if there are issues.</vt:lpstr>
      <vt:lpstr>Editing Global Information: Footers and Headers</vt:lpstr>
      <vt:lpstr>Looking at where the information is in the xsl.</vt:lpstr>
      <vt:lpstr>Letter Emails Customization</vt:lpstr>
      <vt:lpstr>Demo of editing a letter</vt:lpstr>
      <vt:lpstr>Enough about tools, what about process?</vt:lpstr>
      <vt:lpstr>So, what if I want to change something on a letter? First Steps</vt:lpstr>
      <vt:lpstr>Demo of customizing letter emails </vt:lpstr>
      <vt:lpstr>Next steps, how to change a letter if you don’t like how it looks?</vt:lpstr>
      <vt:lpstr>Get Your jobs right (if you don’t have an event)</vt:lpstr>
      <vt:lpstr>Fulfillment Jobs</vt:lpstr>
      <vt:lpstr>Letter Activity Table</vt:lpstr>
      <vt:lpstr>Resource sharing slips and notifications</vt:lpstr>
      <vt:lpstr>Main letters used for  RS slips</vt:lpstr>
      <vt:lpstr>Some notices related to resource sharing.</vt:lpstr>
      <vt:lpstr>Questions and Comments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Lee, Kristy</dc:creator>
  <cp:keywords/>
  <dc:description/>
  <cp:lastModifiedBy>Pritting, Shannon</cp:lastModifiedBy>
  <cp:revision>111</cp:revision>
  <dcterms:created xsi:type="dcterms:W3CDTF">2018-07-01T14:56:29Z</dcterms:created>
  <dcterms:modified xsi:type="dcterms:W3CDTF">2019-05-10T17:23:53Z</dcterms:modified>
  <cp:category/>
</cp:coreProperties>
</file>