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Roboto"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48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If you think we could meet at your library please let me know and we can talk more to the powers that be at your library.</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6 questions/30 responses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This question is that you are comfortable with making changes with these topics. With the answers I got emails was the topic that most people felt comfortable making changes. Addons, routing rules, and direct request are some of the topics that didn’t get many votes. What would people like to learn about these topics? Any other thing about these topics?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Please take a few minutes and fill it out!</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They are free to watch. Most of the Ball room presentations were recorded. The Keynote is one of them - worth watching!!!</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5"/>
            <a:ext cx="3045625" cy="2030570"/>
            <a:chOff x="6098378" y="5"/>
            <a:chExt cx="3045625" cy="2030570"/>
          </a:xfrm>
        </p:grpSpPr>
        <p:sp>
          <p:nvSpPr>
            <p:cNvPr id="11" name="Shape 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Shape 17"/>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5"/>
            <a:ext cx="3045625" cy="2030570"/>
            <a:chOff x="6098378" y="5"/>
            <a:chExt cx="3045625" cy="2030570"/>
          </a:xfrm>
        </p:grpSpPr>
        <p:sp>
          <p:nvSpPr>
            <p:cNvPr id="71" name="Shape 7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76" name="Shape 76"/>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Shape 77"/>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5"/>
            <a:ext cx="3045625" cy="2030570"/>
            <a:chOff x="6098378" y="5"/>
            <a:chExt cx="3045625" cy="2030570"/>
          </a:xfrm>
        </p:grpSpPr>
        <p:sp>
          <p:nvSpPr>
            <p:cNvPr id="21" name="Shape 2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5"/>
            <a:ext cx="3045625" cy="2030570"/>
            <a:chOff x="6098378" y="5"/>
            <a:chExt cx="3045625" cy="2030570"/>
          </a:xfrm>
        </p:grpSpPr>
        <p:sp>
          <p:nvSpPr>
            <p:cNvPr id="52" name="Shape 52"/>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4"/>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Shape 62"/>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hyperlink" Target="http://www.utica.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Open Discussion</a:t>
            </a:r>
            <a:endParaRPr/>
          </a:p>
        </p:txBody>
      </p:sp>
      <p:sp>
        <p:nvSpPr>
          <p:cNvPr id="86" name="Shape 86"/>
          <p:cNvSpPr txBox="1"/>
          <p:nvPr/>
        </p:nvSpPr>
        <p:spPr>
          <a:xfrm>
            <a:off x="704800" y="427375"/>
            <a:ext cx="3621300" cy="420000"/>
          </a:xfrm>
          <a:prstGeom prst="rect">
            <a:avLst/>
          </a:prstGeom>
          <a:solidFill>
            <a:srgbClr val="FFFF00"/>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r>
              <a:rPr lang="en"/>
              <a:t>OCLC Resource Sharing Conference</a:t>
            </a:r>
            <a:endParaRPr/>
          </a:p>
        </p:txBody>
      </p:sp>
      <p:sp>
        <p:nvSpPr>
          <p:cNvPr id="87" name="Shape 87"/>
          <p:cNvSpPr txBox="1"/>
          <p:nvPr/>
        </p:nvSpPr>
        <p:spPr>
          <a:xfrm>
            <a:off x="3817475" y="4116325"/>
            <a:ext cx="4926300" cy="309900"/>
          </a:xfrm>
          <a:prstGeom prst="rect">
            <a:avLst/>
          </a:prstGeom>
          <a:solidFill>
            <a:srgbClr val="FFFF00"/>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
              <a:t>New ILL person - how do people split the work</a:t>
            </a:r>
            <a:endParaRPr/>
          </a:p>
        </p:txBody>
      </p:sp>
      <p:sp>
        <p:nvSpPr>
          <p:cNvPr id="88" name="Shape 88"/>
          <p:cNvSpPr txBox="1"/>
          <p:nvPr/>
        </p:nvSpPr>
        <p:spPr>
          <a:xfrm rot="-588327">
            <a:off x="4186299" y="2248293"/>
            <a:ext cx="4562450" cy="331879"/>
          </a:xfrm>
          <a:prstGeom prst="rect">
            <a:avLst/>
          </a:prstGeom>
          <a:solidFill>
            <a:srgbClr val="FFFF00"/>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
              <a:t>How many ILL people are involved in Alma migration</a:t>
            </a:r>
            <a:endParaRPr/>
          </a:p>
        </p:txBody>
      </p:sp>
      <p:sp>
        <p:nvSpPr>
          <p:cNvPr id="89" name="Shape 89"/>
          <p:cNvSpPr txBox="1"/>
          <p:nvPr/>
        </p:nvSpPr>
        <p:spPr>
          <a:xfrm rot="378597">
            <a:off x="408103" y="2913479"/>
            <a:ext cx="1820630" cy="331990"/>
          </a:xfrm>
          <a:prstGeom prst="rect">
            <a:avLst/>
          </a:prstGeom>
          <a:solidFill>
            <a:srgbClr val="FFFF00"/>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
              <a:t>Custom queues</a:t>
            </a:r>
            <a:endParaRPr/>
          </a:p>
        </p:txBody>
      </p:sp>
      <p:sp>
        <p:nvSpPr>
          <p:cNvPr id="90" name="Shape 90"/>
          <p:cNvSpPr txBox="1"/>
          <p:nvPr/>
        </p:nvSpPr>
        <p:spPr>
          <a:xfrm rot="378452">
            <a:off x="6323915" y="3106130"/>
            <a:ext cx="2266420" cy="331990"/>
          </a:xfrm>
          <a:prstGeom prst="rect">
            <a:avLst/>
          </a:prstGeom>
          <a:solidFill>
            <a:srgbClr val="FFFF00"/>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
              <a:t>Thoughts on shorter lunch</a:t>
            </a:r>
            <a:endParaRPr/>
          </a:p>
        </p:txBody>
      </p:sp>
      <p:sp>
        <p:nvSpPr>
          <p:cNvPr id="91" name="Shape 91"/>
          <p:cNvSpPr txBox="1"/>
          <p:nvPr/>
        </p:nvSpPr>
        <p:spPr>
          <a:xfrm rot="378674">
            <a:off x="4759490" y="690793"/>
            <a:ext cx="3736043" cy="533915"/>
          </a:xfrm>
          <a:prstGeom prst="rect">
            <a:avLst/>
          </a:prstGeom>
          <a:solidFill>
            <a:srgbClr val="FFFF00"/>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
              <a:t>Lending and borrowing policy changes with or without Alma</a:t>
            </a:r>
            <a:endParaRPr/>
          </a:p>
        </p:txBody>
      </p:sp>
      <p:sp>
        <p:nvSpPr>
          <p:cNvPr id="92" name="Shape 92"/>
          <p:cNvSpPr txBox="1"/>
          <p:nvPr/>
        </p:nvSpPr>
        <p:spPr>
          <a:xfrm rot="-927995">
            <a:off x="258389" y="3781451"/>
            <a:ext cx="4926197" cy="309980"/>
          </a:xfrm>
          <a:prstGeom prst="rect">
            <a:avLst/>
          </a:prstGeom>
          <a:solidFill>
            <a:srgbClr val="FFFF00"/>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
              <a:t>What Conferences do you attend, where, and why?</a:t>
            </a:r>
            <a:endParaRPr/>
          </a:p>
        </p:txBody>
      </p:sp>
      <p:sp>
        <p:nvSpPr>
          <p:cNvPr id="93" name="Shape 93"/>
          <p:cNvSpPr txBox="1"/>
          <p:nvPr/>
        </p:nvSpPr>
        <p:spPr>
          <a:xfrm rot="378597">
            <a:off x="1355278" y="1344179"/>
            <a:ext cx="1820630" cy="331990"/>
          </a:xfrm>
          <a:prstGeom prst="rect">
            <a:avLst/>
          </a:prstGeom>
          <a:solidFill>
            <a:srgbClr val="FFFF00"/>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
              <a:t>Other??? </a:t>
            </a:r>
            <a:endParaRPr/>
          </a:p>
        </p:txBody>
      </p:sp>
      <p:sp>
        <p:nvSpPr>
          <p:cNvPr id="94" name="Shape 94"/>
          <p:cNvSpPr txBox="1"/>
          <p:nvPr/>
        </p:nvSpPr>
        <p:spPr>
          <a:xfrm rot="378597">
            <a:off x="4064428" y="1401179"/>
            <a:ext cx="1820630" cy="331990"/>
          </a:xfrm>
          <a:prstGeom prst="rect">
            <a:avLst/>
          </a:prstGeom>
          <a:solidFill>
            <a:srgbClr val="FFFF00"/>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
              <a:t>Flags - anyone??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Wrap Up</a:t>
            </a:r>
            <a:endParaRPr/>
          </a:p>
        </p:txBody>
      </p:sp>
      <p:sp>
        <p:nvSpPr>
          <p:cNvPr id="100" name="Shape 100"/>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Spring 2018</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Fall 2018</a:t>
            </a:r>
            <a:endParaRPr/>
          </a:p>
        </p:txBody>
      </p:sp>
      <p:sp>
        <p:nvSpPr>
          <p:cNvPr id="106" name="Shape 10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We are looking for 3 places for our Fall 2018 RUG meetings.</a:t>
            </a:r>
            <a:endParaRPr/>
          </a:p>
          <a:p>
            <a:pPr marL="457200" lvl="0" indent="-342900" rtl="0">
              <a:spcBef>
                <a:spcPts val="1600"/>
              </a:spcBef>
              <a:spcAft>
                <a:spcPts val="0"/>
              </a:spcAft>
              <a:buSzPts val="1800"/>
              <a:buChar char="-"/>
            </a:pPr>
            <a:r>
              <a:rPr lang="en"/>
              <a:t>IDS Project pays for lunch</a:t>
            </a:r>
            <a:endParaRPr/>
          </a:p>
          <a:p>
            <a:pPr marL="457200" lvl="0" indent="-342900" rtl="0">
              <a:spcBef>
                <a:spcPts val="0"/>
              </a:spcBef>
              <a:spcAft>
                <a:spcPts val="0"/>
              </a:spcAft>
              <a:buSzPts val="1800"/>
              <a:buChar char="-"/>
            </a:pPr>
            <a:r>
              <a:rPr lang="en"/>
              <a:t>Need Wi-Fi</a:t>
            </a:r>
            <a:endParaRPr/>
          </a:p>
          <a:p>
            <a:pPr marL="457200" lvl="0" indent="-342900" rtl="0">
              <a:spcBef>
                <a:spcPts val="0"/>
              </a:spcBef>
              <a:spcAft>
                <a:spcPts val="0"/>
              </a:spcAft>
              <a:buSzPts val="1800"/>
              <a:buChar char="-"/>
            </a:pPr>
            <a:r>
              <a:rPr lang="en"/>
              <a:t>Room with a teaching console</a:t>
            </a:r>
            <a:endParaRPr/>
          </a:p>
          <a:p>
            <a:pPr marL="457200" lvl="0" indent="-342900" rtl="0">
              <a:spcBef>
                <a:spcPts val="0"/>
              </a:spcBef>
              <a:spcAft>
                <a:spcPts val="0"/>
              </a:spcAft>
              <a:buSzPts val="1800"/>
              <a:buChar char="-"/>
            </a:pPr>
            <a:r>
              <a:rPr lang="en"/>
              <a:t>Room needs to hold 20 - 35 people</a:t>
            </a:r>
            <a:endParaRPr/>
          </a:p>
          <a:p>
            <a:pPr marL="0" lvl="0" indent="0" rtl="0">
              <a:spcBef>
                <a:spcPts val="1600"/>
              </a:spcBef>
              <a:spcAft>
                <a:spcPts val="0"/>
              </a:spcAft>
              <a:buNone/>
            </a:pPr>
            <a:endParaRPr/>
          </a:p>
          <a:p>
            <a:pPr marL="0" lvl="0" indent="457200">
              <a:spcBef>
                <a:spcPts val="1600"/>
              </a:spcBef>
              <a:spcAft>
                <a:spcPts val="1600"/>
              </a:spcAft>
              <a:buNone/>
            </a:pPr>
            <a:r>
              <a:rPr lang="en"/>
              <a:t>No travel for you!!!</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Fall 2017 Survey</a:t>
            </a:r>
            <a:endParaRPr/>
          </a:p>
        </p:txBody>
      </p:sp>
      <p:pic>
        <p:nvPicPr>
          <p:cNvPr id="112" name="Shape 112"/>
          <p:cNvPicPr preferRelativeResize="0"/>
          <p:nvPr/>
        </p:nvPicPr>
        <p:blipFill>
          <a:blip r:embed="rId3">
            <a:alphaModFix/>
          </a:blip>
          <a:stretch>
            <a:fillRect/>
          </a:stretch>
        </p:blipFill>
        <p:spPr>
          <a:xfrm>
            <a:off x="4623598" y="158975"/>
            <a:ext cx="4305225" cy="2270175"/>
          </a:xfrm>
          <a:prstGeom prst="rect">
            <a:avLst/>
          </a:prstGeom>
          <a:noFill/>
          <a:ln w="28575" cap="flat" cmpd="sng">
            <a:solidFill>
              <a:schemeClr val="dk2"/>
            </a:solidFill>
            <a:prstDash val="solid"/>
            <a:round/>
            <a:headEnd type="none" w="sm" len="sm"/>
            <a:tailEnd type="none" w="sm" len="sm"/>
          </a:ln>
        </p:spPr>
      </p:pic>
      <p:pic>
        <p:nvPicPr>
          <p:cNvPr id="113" name="Shape 113"/>
          <p:cNvPicPr preferRelativeResize="0"/>
          <p:nvPr/>
        </p:nvPicPr>
        <p:blipFill>
          <a:blip r:embed="rId4">
            <a:alphaModFix/>
          </a:blip>
          <a:stretch>
            <a:fillRect/>
          </a:stretch>
        </p:blipFill>
        <p:spPr>
          <a:xfrm>
            <a:off x="311700" y="1121275"/>
            <a:ext cx="1343025" cy="304800"/>
          </a:xfrm>
          <a:prstGeom prst="rect">
            <a:avLst/>
          </a:prstGeom>
          <a:noFill/>
          <a:ln w="28575" cap="flat" cmpd="sng">
            <a:solidFill>
              <a:schemeClr val="dk2"/>
            </a:solidFill>
            <a:prstDash val="solid"/>
            <a:round/>
            <a:headEnd type="none" w="sm" len="sm"/>
            <a:tailEnd type="none" w="sm" len="sm"/>
          </a:ln>
        </p:spPr>
      </p:pic>
      <p:sp>
        <p:nvSpPr>
          <p:cNvPr id="114" name="Shape 114"/>
          <p:cNvSpPr txBox="1"/>
          <p:nvPr/>
        </p:nvSpPr>
        <p:spPr>
          <a:xfrm>
            <a:off x="320850" y="1419575"/>
            <a:ext cx="2916900" cy="607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t>16 of the 27 responses mention open discussion</a:t>
            </a:r>
            <a:endParaRPr/>
          </a:p>
        </p:txBody>
      </p:sp>
      <p:pic>
        <p:nvPicPr>
          <p:cNvPr id="115" name="Shape 115"/>
          <p:cNvPicPr preferRelativeResize="0"/>
          <p:nvPr/>
        </p:nvPicPr>
        <p:blipFill>
          <a:blip r:embed="rId5">
            <a:alphaModFix/>
          </a:blip>
          <a:stretch>
            <a:fillRect/>
          </a:stretch>
        </p:blipFill>
        <p:spPr>
          <a:xfrm>
            <a:off x="311700" y="2429150"/>
            <a:ext cx="2105025" cy="295275"/>
          </a:xfrm>
          <a:prstGeom prst="rect">
            <a:avLst/>
          </a:prstGeom>
          <a:noFill/>
          <a:ln w="28575" cap="flat" cmpd="sng">
            <a:solidFill>
              <a:schemeClr val="dk2"/>
            </a:solidFill>
            <a:prstDash val="solid"/>
            <a:round/>
            <a:headEnd type="none" w="sm" len="sm"/>
            <a:tailEnd type="none" w="sm" len="sm"/>
          </a:ln>
        </p:spPr>
      </p:pic>
      <p:sp>
        <p:nvSpPr>
          <p:cNvPr id="116" name="Shape 116"/>
          <p:cNvSpPr txBox="1"/>
          <p:nvPr/>
        </p:nvSpPr>
        <p:spPr>
          <a:xfrm>
            <a:off x="252800" y="2724425"/>
            <a:ext cx="6047700" cy="2137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200">
                <a:latin typeface="Times New Roman"/>
                <a:ea typeface="Times New Roman"/>
                <a:cs typeface="Times New Roman"/>
                <a:sym typeface="Times New Roman"/>
              </a:rPr>
              <a:t>- Networking and hearing what other libraries are working on. Their challenges and successes.</a:t>
            </a:r>
            <a:endParaRPr sz="1200">
              <a:latin typeface="Times New Roman"/>
              <a:ea typeface="Times New Roman"/>
              <a:cs typeface="Times New Roman"/>
              <a:sym typeface="Times New Roman"/>
            </a:endParaRPr>
          </a:p>
          <a:p>
            <a:pPr marL="0" lvl="0" indent="0" rtl="0">
              <a:spcBef>
                <a:spcPts val="0"/>
              </a:spcBef>
              <a:spcAft>
                <a:spcPts val="0"/>
              </a:spcAft>
              <a:buNone/>
            </a:pPr>
            <a:r>
              <a:rPr lang="en" sz="1200">
                <a:latin typeface="Times New Roman"/>
                <a:ea typeface="Times New Roman"/>
                <a:cs typeface="Times New Roman"/>
                <a:sym typeface="Times New Roman"/>
              </a:rPr>
              <a:t>- Meeting up with colleagues and sharing about how to work through odd workflow issues we</a:t>
            </a:r>
            <a:endParaRPr sz="1200">
              <a:latin typeface="Times New Roman"/>
              <a:ea typeface="Times New Roman"/>
              <a:cs typeface="Times New Roman"/>
              <a:sym typeface="Times New Roman"/>
            </a:endParaRPr>
          </a:p>
          <a:p>
            <a:pPr marL="0" lvl="0" indent="457200">
              <a:spcBef>
                <a:spcPts val="0"/>
              </a:spcBef>
              <a:spcAft>
                <a:spcPts val="0"/>
              </a:spcAft>
              <a:buNone/>
            </a:pPr>
            <a:r>
              <a:rPr lang="en" sz="1200">
                <a:latin typeface="Times New Roman"/>
                <a:ea typeface="Times New Roman"/>
                <a:cs typeface="Times New Roman"/>
                <a:sym typeface="Times New Roman"/>
              </a:rPr>
              <a:t>all face.</a:t>
            </a:r>
            <a:endParaRPr sz="1200">
              <a:latin typeface="Times New Roman"/>
              <a:ea typeface="Times New Roman"/>
              <a:cs typeface="Times New Roman"/>
              <a:sym typeface="Times New Roman"/>
            </a:endParaRPr>
          </a:p>
          <a:p>
            <a:pPr marL="0" lvl="0" indent="0">
              <a:spcBef>
                <a:spcPts val="0"/>
              </a:spcBef>
              <a:spcAft>
                <a:spcPts val="0"/>
              </a:spcAft>
              <a:buNone/>
            </a:pPr>
            <a:r>
              <a:rPr lang="en" sz="1200">
                <a:latin typeface="Times New Roman"/>
                <a:ea typeface="Times New Roman"/>
                <a:cs typeface="Times New Roman"/>
                <a:sym typeface="Times New Roman"/>
              </a:rPr>
              <a:t>- Sharing ideas face to face!</a:t>
            </a:r>
            <a:endParaRPr sz="1200">
              <a:latin typeface="Times New Roman"/>
              <a:ea typeface="Times New Roman"/>
              <a:cs typeface="Times New Roman"/>
              <a:sym typeface="Times New Roman"/>
            </a:endParaRPr>
          </a:p>
          <a:p>
            <a:pPr marL="0" lvl="0" indent="0">
              <a:spcBef>
                <a:spcPts val="0"/>
              </a:spcBef>
              <a:spcAft>
                <a:spcPts val="0"/>
              </a:spcAft>
              <a:buNone/>
            </a:pPr>
            <a:r>
              <a:rPr lang="en" sz="1200">
                <a:latin typeface="Times New Roman"/>
                <a:ea typeface="Times New Roman"/>
                <a:cs typeface="Times New Roman"/>
                <a:sym typeface="Times New Roman"/>
              </a:rPr>
              <a:t>- I think they are important and add value to the membership. Gives us the opportunity to step</a:t>
            </a:r>
            <a:endParaRPr sz="1200">
              <a:latin typeface="Times New Roman"/>
              <a:ea typeface="Times New Roman"/>
              <a:cs typeface="Times New Roman"/>
              <a:sym typeface="Times New Roman"/>
            </a:endParaRPr>
          </a:p>
          <a:p>
            <a:pPr marL="0" lvl="0" indent="457200">
              <a:spcBef>
                <a:spcPts val="0"/>
              </a:spcBef>
              <a:spcAft>
                <a:spcPts val="0"/>
              </a:spcAft>
              <a:buNone/>
            </a:pPr>
            <a:r>
              <a:rPr lang="en" sz="1200">
                <a:latin typeface="Times New Roman"/>
                <a:ea typeface="Times New Roman"/>
                <a:cs typeface="Times New Roman"/>
                <a:sym typeface="Times New Roman"/>
              </a:rPr>
              <a:t>away and connect with others in the field, and learn about different topics.</a:t>
            </a:r>
            <a:endParaRPr sz="1200">
              <a:latin typeface="Times New Roman"/>
              <a:ea typeface="Times New Roman"/>
              <a:cs typeface="Times New Roman"/>
              <a:sym typeface="Times New Roman"/>
            </a:endParaRPr>
          </a:p>
          <a:p>
            <a:pPr marL="0" lvl="0" indent="0">
              <a:spcBef>
                <a:spcPts val="0"/>
              </a:spcBef>
              <a:spcAft>
                <a:spcPts val="0"/>
              </a:spcAft>
              <a:buNone/>
            </a:pPr>
            <a:r>
              <a:rPr lang="en" sz="1200">
                <a:latin typeface="Times New Roman"/>
                <a:ea typeface="Times New Roman"/>
                <a:cs typeface="Times New Roman"/>
                <a:sym typeface="Times New Roman"/>
              </a:rPr>
              <a:t>- If you take away one thing to improve/streamline your service, then it was valuable!</a:t>
            </a:r>
            <a:endParaRPr sz="1200">
              <a:latin typeface="Times New Roman"/>
              <a:ea typeface="Times New Roman"/>
              <a:cs typeface="Times New Roman"/>
              <a:sym typeface="Times New Roman"/>
            </a:endParaRPr>
          </a:p>
          <a:p>
            <a:pPr marL="0" lvl="0" indent="0">
              <a:spcBef>
                <a:spcPts val="0"/>
              </a:spcBef>
              <a:spcAft>
                <a:spcPts val="0"/>
              </a:spcAft>
              <a:buNone/>
            </a:pPr>
            <a:r>
              <a:rPr lang="en" sz="1200">
                <a:latin typeface="Times New Roman"/>
                <a:ea typeface="Times New Roman"/>
                <a:cs typeface="Times New Roman"/>
                <a:sym typeface="Times New Roman"/>
              </a:rPr>
              <a:t>- Building a network, sharing insider tips</a:t>
            </a:r>
            <a:endParaRPr sz="1200">
              <a:latin typeface="Times New Roman"/>
              <a:ea typeface="Times New Roman"/>
              <a:cs typeface="Times New Roman"/>
              <a:sym typeface="Times New Roman"/>
            </a:endParaRPr>
          </a:p>
          <a:p>
            <a:pPr marL="0" lvl="0" indent="0">
              <a:spcBef>
                <a:spcPts val="0"/>
              </a:spcBef>
              <a:spcAft>
                <a:spcPts val="0"/>
              </a:spcAft>
              <a:buNone/>
            </a:pPr>
            <a:r>
              <a:rPr lang="en" sz="1200">
                <a:latin typeface="Times New Roman"/>
                <a:ea typeface="Times New Roman"/>
                <a:cs typeface="Times New Roman"/>
                <a:sym typeface="Times New Roman"/>
              </a:rPr>
              <a:t>- I find it useful to see IDS members in person and be able to discuss problems with them. I</a:t>
            </a:r>
            <a:endParaRPr sz="1200">
              <a:latin typeface="Times New Roman"/>
              <a:ea typeface="Times New Roman"/>
              <a:cs typeface="Times New Roman"/>
              <a:sym typeface="Times New Roman"/>
            </a:endParaRPr>
          </a:p>
          <a:p>
            <a:pPr marL="0" lvl="0" indent="457200" rtl="0">
              <a:spcBef>
                <a:spcPts val="0"/>
              </a:spcBef>
              <a:spcAft>
                <a:spcPts val="0"/>
              </a:spcAft>
              <a:buNone/>
            </a:pPr>
            <a:r>
              <a:rPr lang="en" sz="1200">
                <a:latin typeface="Times New Roman"/>
                <a:ea typeface="Times New Roman"/>
                <a:cs typeface="Times New Roman"/>
                <a:sym typeface="Times New Roman"/>
              </a:rPr>
              <a:t>also enjoy the short presentations, as even if I am familiar with the topic, there are often</a:t>
            </a:r>
            <a:endParaRPr sz="1200">
              <a:latin typeface="Times New Roman"/>
              <a:ea typeface="Times New Roman"/>
              <a:cs typeface="Times New Roman"/>
              <a:sym typeface="Times New Roman"/>
            </a:endParaRPr>
          </a:p>
          <a:p>
            <a:pPr marL="0" lvl="0" indent="457200">
              <a:spcBef>
                <a:spcPts val="0"/>
              </a:spcBef>
              <a:spcAft>
                <a:spcPts val="0"/>
              </a:spcAft>
              <a:buNone/>
            </a:pPr>
            <a:r>
              <a:rPr lang="en" sz="1200">
                <a:latin typeface="Times New Roman"/>
                <a:ea typeface="Times New Roman"/>
                <a:cs typeface="Times New Roman"/>
                <a:sym typeface="Times New Roman"/>
              </a:rPr>
              <a:t>one or two points I didn't know about.</a:t>
            </a:r>
            <a:endParaRPr sz="1200">
              <a:latin typeface="Times New Roman"/>
              <a:ea typeface="Times New Roman"/>
              <a:cs typeface="Times New Roman"/>
              <a:sym typeface="Times New Roman"/>
            </a:endParaRPr>
          </a:p>
          <a:p>
            <a:pPr marL="0" lvl="0" indent="0">
              <a:spcBef>
                <a:spcPts val="0"/>
              </a:spcBef>
              <a:spcAft>
                <a:spcPts val="0"/>
              </a:spcAft>
              <a:buNone/>
            </a:pPr>
            <a:endParaRPr sz="12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can we help!!!</a:t>
            </a:r>
            <a:endParaRPr/>
          </a:p>
        </p:txBody>
      </p:sp>
      <p:pic>
        <p:nvPicPr>
          <p:cNvPr id="122" name="Shape 122"/>
          <p:cNvPicPr preferRelativeResize="0"/>
          <p:nvPr/>
        </p:nvPicPr>
        <p:blipFill>
          <a:blip r:embed="rId3">
            <a:alphaModFix/>
          </a:blip>
          <a:stretch>
            <a:fillRect/>
          </a:stretch>
        </p:blipFill>
        <p:spPr>
          <a:xfrm>
            <a:off x="613165" y="1092400"/>
            <a:ext cx="7291659" cy="39830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ELD reminders</a:t>
            </a:r>
            <a:endParaRPr/>
          </a:p>
        </p:txBody>
      </p:sp>
      <p:sp>
        <p:nvSpPr>
          <p:cNvPr id="128" name="Shape 12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81000" rtl="0">
              <a:lnSpc>
                <a:spcPct val="200000"/>
              </a:lnSpc>
              <a:spcBef>
                <a:spcPts val="1000"/>
              </a:spcBef>
              <a:spcAft>
                <a:spcPts val="0"/>
              </a:spcAft>
              <a:buSzPts val="2400"/>
              <a:buChar char="❖"/>
            </a:pPr>
            <a:r>
              <a:rPr lang="en" sz="2400"/>
              <a:t>No delivery on Memorial Day, Monday May 28th</a:t>
            </a:r>
            <a:endParaRPr sz="2400"/>
          </a:p>
          <a:p>
            <a:pPr marL="457200" lvl="0" indent="-381000">
              <a:spcBef>
                <a:spcPts val="1600"/>
              </a:spcBef>
              <a:spcAft>
                <a:spcPts val="0"/>
              </a:spcAft>
              <a:buSzPts val="2400"/>
              <a:buChar char="❖"/>
            </a:pPr>
            <a:r>
              <a:rPr lang="en" sz="2400"/>
              <a:t>Report April Statistics by Friday, May 11th</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Survey</a:t>
            </a:r>
            <a:endParaRPr/>
          </a:p>
        </p:txBody>
      </p:sp>
      <p:sp>
        <p:nvSpPr>
          <p:cNvPr id="134" name="Shape 134"/>
          <p:cNvSpPr txBox="1">
            <a:spLocks noGrp="1"/>
          </p:cNvSpPr>
          <p:nvPr>
            <p:ph type="body" idx="1"/>
          </p:nvPr>
        </p:nvSpPr>
        <p:spPr>
          <a:xfrm>
            <a:off x="311700" y="1229875"/>
            <a:ext cx="8520600" cy="33390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sz="3000"/>
              <a:t>I will send the survey link through Eventbrite!!!</a:t>
            </a:r>
            <a:endParaRPr sz="3000"/>
          </a:p>
          <a:p>
            <a:pPr marL="0" lvl="0" indent="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OCLC Conference presentations</a:t>
            </a:r>
            <a:endParaRPr/>
          </a:p>
        </p:txBody>
      </p:sp>
      <p:sp>
        <p:nvSpPr>
          <p:cNvPr id="140" name="Shape 140"/>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1600"/>
              </a:spcAft>
              <a:buNone/>
            </a:pPr>
            <a:endParaRPr/>
          </a:p>
        </p:txBody>
      </p:sp>
      <p:pic>
        <p:nvPicPr>
          <p:cNvPr id="141" name="Shape 141"/>
          <p:cNvPicPr preferRelativeResize="0"/>
          <p:nvPr/>
        </p:nvPicPr>
        <p:blipFill>
          <a:blip r:embed="rId3">
            <a:alphaModFix/>
          </a:blip>
          <a:stretch>
            <a:fillRect/>
          </a:stretch>
        </p:blipFill>
        <p:spPr>
          <a:xfrm>
            <a:off x="591169" y="905350"/>
            <a:ext cx="4537356" cy="4125701"/>
          </a:xfrm>
          <a:prstGeom prst="rect">
            <a:avLst/>
          </a:prstGeom>
          <a:noFill/>
          <a:ln>
            <a:noFill/>
          </a:ln>
        </p:spPr>
      </p:pic>
      <p:sp>
        <p:nvSpPr>
          <p:cNvPr id="142" name="Shape 142"/>
          <p:cNvSpPr txBox="1"/>
          <p:nvPr/>
        </p:nvSpPr>
        <p:spPr>
          <a:xfrm>
            <a:off x="3179075" y="2564275"/>
            <a:ext cx="5511000" cy="457500"/>
          </a:xfrm>
          <a:prstGeom prst="rect">
            <a:avLst/>
          </a:prstGeom>
          <a:solidFill>
            <a:srgbClr val="9FC5E8"/>
          </a:solid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000">
                <a:solidFill>
                  <a:schemeClr val="dk2"/>
                </a:solidFill>
                <a:latin typeface="Roboto"/>
                <a:ea typeface="Roboto"/>
                <a:cs typeface="Roboto"/>
                <a:sym typeface="Roboto"/>
              </a:rPr>
              <a:t>https://www.oclc.org/en/events/conferences/resource-sharing-conference/2018/agenda.html</a:t>
            </a:r>
            <a:endParaRPr sz="1000">
              <a:solidFill>
                <a:schemeClr val="dk2"/>
              </a:solidFill>
              <a:latin typeface="Roboto"/>
              <a:ea typeface="Roboto"/>
              <a:cs typeface="Roboto"/>
              <a:sym typeface="Roboto"/>
            </a:endParaRPr>
          </a:p>
          <a:p>
            <a:pPr marL="0" lvl="0" indent="0">
              <a:spcBef>
                <a:spcPts val="1600"/>
              </a:spcBef>
              <a:spcAft>
                <a:spcPts val="0"/>
              </a:spcAft>
              <a:buNone/>
            </a:pPr>
            <a:endParaRPr sz="1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pic>
        <p:nvPicPr>
          <p:cNvPr id="147" name="Shape 147"/>
          <p:cNvPicPr preferRelativeResize="0"/>
          <p:nvPr/>
        </p:nvPicPr>
        <p:blipFill>
          <a:blip r:embed="rId3">
            <a:alphaModFix/>
          </a:blip>
          <a:stretch>
            <a:fillRect/>
          </a:stretch>
        </p:blipFill>
        <p:spPr>
          <a:xfrm>
            <a:off x="152400" y="152400"/>
            <a:ext cx="8832911" cy="4838701"/>
          </a:xfrm>
          <a:prstGeom prst="rect">
            <a:avLst/>
          </a:prstGeom>
          <a:noFill/>
          <a:ln>
            <a:noFill/>
          </a:ln>
        </p:spPr>
      </p:pic>
      <p:sp>
        <p:nvSpPr>
          <p:cNvPr id="148" name="Shape 148"/>
          <p:cNvSpPr txBox="1"/>
          <p:nvPr/>
        </p:nvSpPr>
        <p:spPr>
          <a:xfrm>
            <a:off x="4676800" y="3160000"/>
            <a:ext cx="4035000" cy="15459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b="1"/>
              <a:t>All Region User Group Wednesday, July 25th</a:t>
            </a:r>
            <a:endParaRPr b="1"/>
          </a:p>
          <a:p>
            <a:pPr marL="0" lvl="0" indent="0">
              <a:spcBef>
                <a:spcPts val="0"/>
              </a:spcBef>
              <a:spcAft>
                <a:spcPts val="0"/>
              </a:spcAft>
              <a:buNone/>
            </a:pPr>
            <a:endParaRPr b="1"/>
          </a:p>
          <a:p>
            <a:pPr marL="0" lvl="0" indent="0">
              <a:spcBef>
                <a:spcPts val="0"/>
              </a:spcBef>
              <a:spcAft>
                <a:spcPts val="0"/>
              </a:spcAft>
              <a:buNone/>
            </a:pPr>
            <a:r>
              <a:rPr lang="en" b="1"/>
              <a:t>14th Annual Summer Conference is Thursday, July 26th and Friday, July 27th at the</a:t>
            </a:r>
            <a:r>
              <a:rPr lang="en" b="1">
                <a:uFill>
                  <a:noFill/>
                </a:uFill>
                <a:hlinkClick r:id="rId4"/>
              </a:rPr>
              <a:t> Utica College</a:t>
            </a:r>
            <a:r>
              <a:rPr lang="en" b="1"/>
              <a:t> in Utica, NY. </a:t>
            </a:r>
            <a:endParaRPr b="1"/>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465</Words>
  <Application>Microsoft Office PowerPoint</Application>
  <PresentationFormat>On-screen Show (16:9)</PresentationFormat>
  <Paragraphs>51</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Roboto</vt:lpstr>
      <vt:lpstr>Times New Roman</vt:lpstr>
      <vt:lpstr>Arial</vt:lpstr>
      <vt:lpstr>Geometric</vt:lpstr>
      <vt:lpstr>Open Discussion</vt:lpstr>
      <vt:lpstr>Wrap Up</vt:lpstr>
      <vt:lpstr>Fall 2018</vt:lpstr>
      <vt:lpstr>Fall 2017 Survey</vt:lpstr>
      <vt:lpstr>How can we help!!!</vt:lpstr>
      <vt:lpstr>ELD reminders</vt:lpstr>
      <vt:lpstr>Survey</vt:lpstr>
      <vt:lpstr>OCLC Conference presentations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Discussion</dc:title>
  <dc:creator>Jennifer J Acker</dc:creator>
  <cp:lastModifiedBy>Jennifer J Acker</cp:lastModifiedBy>
  <cp:revision>1</cp:revision>
  <dcterms:modified xsi:type="dcterms:W3CDTF">2018-05-08T18:03:14Z</dcterms:modified>
</cp:coreProperties>
</file>