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9144000" cy="5143500" type="screen16x9"/>
  <p:notesSz cx="6858000" cy="9144000"/>
  <p:embeddedFontLst>
    <p:embeddedFont>
      <p:font typeface="Quattrocento Sans" panose="020B0604020202020204" charset="0"/>
      <p:regular r:id="rId23"/>
      <p:bold r:id="rId24"/>
      <p:italic r:id="rId25"/>
      <p:boldItalic r:id="rId26"/>
    </p:embeddedFont>
    <p:embeddedFont>
      <p:font typeface="UnifrakturMaguntia" panose="020B0604020202020204" charset="0"/>
      <p:regular r:id="rId27"/>
    </p:embeddedFont>
    <p:embeddedFont>
      <p:font typeface="Bookman Old Style" panose="02050604050505020204" pitchFamily="18" charset="0"/>
      <p:regular r:id="rId28"/>
      <p:bold r:id="rId29"/>
      <p:italic r:id="rId30"/>
      <p:boldItalic r:id="rId31"/>
    </p:embeddedFont>
    <p:embeddedFont>
      <p:font typeface="Calibri" panose="020F050202020403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4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ces.ed.gov/iped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ala.org/acrl/publications/trend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Shape 13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Story about the cover: </a:t>
            </a:r>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Was looking for an oldish book to use for the powerpoint presentation, and was looking in the oversided section.  There were a couple of books, but none really captured what I thoguth we would be looking for.  Our oversized section is not all that far away from the PRs.  I walked down an aisle and pulled out this item based on the interesting pattern on the spine.  Coincidentally, there was a boat on the cover... seemed to scream "USE ME" for the IDS RUG Presentation.  </a:t>
            </a:r>
            <a:endParaRPr/>
          </a:p>
        </p:txBody>
      </p:sp>
      <p:sp>
        <p:nvSpPr>
          <p:cNvPr id="136" name="Shape 136"/>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24" name="Shape 2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35" name="Shape 2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45" name="Shape 2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59" name="Shape 2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8" name="Shape 2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90" name="Shape 2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06" name="Shape 3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14" name="Shape 3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32" name="Shape 3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Shape 34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I have the fancy letters here, I'll have to save each as picture and import.  </a:t>
            </a:r>
            <a:endParaRPr/>
          </a:p>
        </p:txBody>
      </p:sp>
      <p:sp>
        <p:nvSpPr>
          <p:cNvPr id="341" name="Shape 34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4" name="Shape 1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7" name="Shape 1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Shape 16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Before we start composing our ideas of how we create our own ILL stories, it might be important to identify what makes a good story in general.  What does everyone think?  [Open the conversation—let them shout a couple of things out—if they feel so inclined].   I have to preface this by saying that "I am not a literature expert", but I can share what interests me about a story.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As Resource Sharing practitioners, we certainly know how to tell stories to each other.  Most of the stories that are shared on the ILL Facebook group for example are very relatable and even humorous.  We can identify with them.  We may use a story to relay information to our patrons.  It may not only entertain, but it should give them some sort of information... How do we change our story for different patron groups?  The story that interests a student may end up being very different than one that interests faculty members.  </a:t>
            </a:r>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What about stake holders?  The ones with the powers to add or detract from your service either by a monetary means or by decreasing available resources or staffing—what kind of stories do they want to hear?  </a:t>
            </a:r>
            <a:br>
              <a:rPr lang="en" sz="1200" b="0" i="0" u="none" strike="noStrike" cap="none">
                <a:solidFill>
                  <a:schemeClr val="dk1"/>
                </a:solidFill>
                <a:latin typeface="Calibri"/>
                <a:ea typeface="Calibri"/>
                <a:cs typeface="Calibri"/>
                <a:sym typeface="Calibri"/>
              </a:rPr>
            </a:br>
            <a:r>
              <a:rPr lang="en" sz="1200" b="0" i="0" u="none" strike="noStrike" cap="none">
                <a:solidFill>
                  <a:schemeClr val="dk1"/>
                </a:solidFill>
                <a:latin typeface="Calibri"/>
                <a:ea typeface="Calibri"/>
                <a:cs typeface="Calibri"/>
                <a:sym typeface="Calibri"/>
              </a:rPr>
              <a:t>All stories should answer  All the Ws...</a:t>
            </a:r>
            <a:endParaRPr/>
          </a:p>
        </p:txBody>
      </p:sp>
      <p:sp>
        <p:nvSpPr>
          <p:cNvPr id="168" name="Shape 16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Shape 17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There are so many reasons we may collect data, and we probably have many stories to tell.  The first couple are more internal to the ILL department: Who doesn't want to provide consistent service, improve workflows or get the best use out of their technology?  We also spend a lot of time contemplating and working toward falling into budegetary norms.  ILL data can help support price comparisons, purchase on demand (purchase vs. Borrow), and show how much we actually shell out per transaction.  Lastly, we want to know what or how to continue providing the best service to our patrons.    The next more intralibrary/campus/community depending on the type of library you are:  Data can be one way of communicating with other library departments such as reference/instruction &amp; Acquisitions/Collection Development.   Finally, there are external reasons.  Stakeholders were previously mentioned—maybe patrons that donate to the library, or those that hold the purse strings.  Outside of the institution, we share data with each other.  These stories help us all build best practices, gain insights from a different perspective, and just share experiences---our stories become teachable moments for others.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Could ask the audience here if they have examples of reports that they run that would help in each area? </a:t>
            </a:r>
            <a:endParaRPr sz="1200" b="0" i="0" u="none" strike="noStrike" cap="none">
              <a:solidFill>
                <a:schemeClr val="dk1"/>
              </a:solidFill>
              <a:latin typeface="Calibri"/>
              <a:ea typeface="Calibri"/>
              <a:cs typeface="Calibri"/>
              <a:sym typeface="Calibri"/>
            </a:endParaRPr>
          </a:p>
        </p:txBody>
      </p:sp>
      <p:sp>
        <p:nvSpPr>
          <p:cNvPr id="178" name="Shape 17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Shape 18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I am sure anyone can relate to the challenge of not having enough time.  So much to do, so little time.  Are any of us working on way to add more time?  When pulling Statistics, we’ve found there is no single method to do so.  We don't have the benefit of having "One ring to rule them all" so to speak.    Illiad users often use multiple sources, for example.  Web Reports, Custom reports or searches, and even OCLC statistics.  We get frustrated with the limited amount of ready-made reports.  Also, the ability to compare apples with apples becomes a challenge if one uses both Illiad and OCLC for statistics collecting.  One inconsistency is that OCLC and Illiad use different methods for generating a time frame.  Illiad is a little more flexible in that it allows you to specify a time period you are interested in.  We've also discovered inconsistencies in documentation.  Illiad's statistical documentation is a little more robust; OCLCs tends to leave us wanting a bit more explanation.  Another challenge we face is expressing ILL data in a meaningful way to those that don't do ILL everyday.  When you say ILLiad, it brings up very specific images to someone working in ILL or even the library, but others not in the know may wonder how the discussion was changed to an epic poem about the Trojan War.  When we are telling our stories we need to come up with ways to make them easier to understand.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 sz="1200">
                <a:solidFill>
                  <a:schemeClr val="dk1"/>
                </a:solidFill>
                <a:latin typeface="Calibri"/>
                <a:ea typeface="Calibri"/>
                <a:cs typeface="Calibri"/>
                <a:sym typeface="Calibri"/>
              </a:rPr>
              <a:t>http://www.stats.oclc.org/cusp/help/?expPath=&amp;group=&amp;networkCode=&amp;stateCode=&amp;countryCode=&amp;report=&amp;instSymbol=ZGM&amp;authorization=&amp;consortiumId=&amp;subgroupId=&amp;libraryType=&amp;tabname=ill&amp;detail=&amp;lenderInstSymbol=&amp;borrowerInstSymbol=&amp;groupId=&amp;uiType=&amp;commandGroup=&amp;startDate=&amp;exportFormat=excel&amp;numDays=&amp;timePeriod=&amp;rpt_loc=&amp;currExtractDt=&amp;prevExtractDt=&amp;acqType=&amp;canSendDailyEmail=&amp;isDailyReport=&amp;versionNumber=&amp;startDateControl=%24sdate&amp;collectionId=&amp;showColls=&amp;showStats=&amp;yyyymm=201803&amp;numMonths=6&amp;searchInst=ZGM&amp;searchAutho=</a:t>
            </a:r>
            <a:endParaRPr sz="1200">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Shape 19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Part of our strategy for co-presenting was to have each one of the presentation planners submit a slide on what data collection looked like for their libraries.  Not surprisingly, everyone collected different things at different times from different places.  In general, we all collect reports on a periodical basis... whether it is weekly, monthly, semi-anually, or annually.  We all had a tendency to collect number of requests and expenditures on a monthly basis.  Then there are a variety of other reports that we ran either to submit to an organization (It was funny to realize after four planning sessions that Jay was saying I-P-E-D-S instead of IPADS), or to pull together as an annual report.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
                <a:solidFill>
                  <a:schemeClr val="dk1"/>
                </a:solidFill>
              </a:rPr>
              <a:t>IPEDS stats: </a:t>
            </a:r>
            <a:r>
              <a:rPr lang="en" u="sng">
                <a:solidFill>
                  <a:srgbClr val="0097A7"/>
                </a:solidFill>
                <a:hlinkClick r:id="rId3"/>
              </a:rPr>
              <a:t>https://nces.ed.gov/ipeds/</a:t>
            </a:r>
            <a:r>
              <a:rPr lang="en">
                <a:solidFill>
                  <a:schemeClr val="dk1"/>
                </a:solidFill>
              </a:rPr>
              <a:t>, https://nces.ed.gov/ipeds/use-the-data</a:t>
            </a:r>
            <a:endParaRPr>
              <a:solidFill>
                <a:schemeClr val="dk1"/>
              </a:solidFill>
            </a:endParaRPr>
          </a:p>
          <a:p>
            <a:pPr marL="0" lvl="0" indent="0" rtl="0">
              <a:spcBef>
                <a:spcPts val="0"/>
              </a:spcBef>
              <a:spcAft>
                <a:spcPts val="0"/>
              </a:spcAft>
              <a:buClr>
                <a:schemeClr val="dk1"/>
              </a:buClr>
              <a:buSzPts val="1100"/>
              <a:buFont typeface="Arial"/>
              <a:buNone/>
            </a:pPr>
            <a:r>
              <a:rPr lang="en">
                <a:solidFill>
                  <a:schemeClr val="dk1"/>
                </a:solidFill>
              </a:rPr>
              <a:t>ACRL stats: Academic Library statistics </a:t>
            </a:r>
            <a:r>
              <a:rPr lang="en" u="sng">
                <a:solidFill>
                  <a:srgbClr val="0097A7"/>
                </a:solidFill>
                <a:hlinkClick r:id="rId4"/>
              </a:rPr>
              <a:t>http://www.ala.org/acrl/publications/trends</a:t>
            </a:r>
            <a:endParaRPr sz="1200">
              <a:solidFill>
                <a:schemeClr val="dk1"/>
              </a:solidFill>
              <a:latin typeface="Calibri"/>
              <a:ea typeface="Calibri"/>
              <a:cs typeface="Calibri"/>
              <a:sym typeface="Calibri"/>
            </a:endParaRPr>
          </a:p>
        </p:txBody>
      </p:sp>
      <p:sp>
        <p:nvSpPr>
          <p:cNvPr id="197" name="Shape 19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Shape 20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Then there are those times when you might be doing a shift at the reference desk and you overhear the librarians talking about how certain patron groups use the library.  Sparks go off and you realize you can provide information on how a particular patron group utilizes the ILL/Document delivery service.  So, these special requests can help us learn more about our patrons.  It may also bolster the added value of software and technology to our services.  For example, understanding the value of IDS.  After becoming members, it was important to make sure that we were experiencing a good return on investment.  We looked at how many requests we made from libraries that would have charged us had we not been in the project and costed those out with what our annual subscription is—the result was the project was helping us save a bunch of money just by reciprocity—not to mention the time saving in workflow and automation through logic.  </a:t>
            </a:r>
            <a:endParaRPr/>
          </a:p>
        </p:txBody>
      </p:sp>
      <p:sp>
        <p:nvSpPr>
          <p:cNvPr id="206" name="Shape 206"/>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Shape 21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 sz="1400">
                <a:solidFill>
                  <a:schemeClr val="dk1"/>
                </a:solidFill>
              </a:rPr>
              <a:t>Borrowing: One common question borrowing specialists encounter is whether or not the items they are ordering are actually being used or not. Are patrons picking items up off of the shelves?  </a:t>
            </a:r>
            <a:endParaRPr sz="1400">
              <a:solidFill>
                <a:schemeClr val="dk1"/>
              </a:solidFill>
            </a:endParaRPr>
          </a:p>
          <a:p>
            <a:pPr marL="0" lvl="0" indent="0" rtl="0">
              <a:spcBef>
                <a:spcPts val="0"/>
              </a:spcBef>
              <a:spcAft>
                <a:spcPts val="0"/>
              </a:spcAft>
              <a:buClr>
                <a:schemeClr val="dk1"/>
              </a:buClr>
              <a:buSzPts val="1100"/>
              <a:buFont typeface="Arial"/>
              <a:buNone/>
            </a:pPr>
            <a:r>
              <a:rPr lang="en" sz="1400">
                <a:solidFill>
                  <a:schemeClr val="dk1"/>
                </a:solidFill>
              </a:rPr>
              <a:t>Lending: </a:t>
            </a:r>
            <a:endParaRPr sz="1200">
              <a:solidFill>
                <a:schemeClr val="dk1"/>
              </a:solidFill>
              <a:latin typeface="Calibri"/>
              <a:ea typeface="Calibri"/>
              <a:cs typeface="Calibri"/>
              <a:sym typeface="Calibri"/>
            </a:endParaRPr>
          </a:p>
        </p:txBody>
      </p:sp>
      <p:sp>
        <p:nvSpPr>
          <p:cNvPr id="216" name="Shape 216"/>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822960" y="214952"/>
            <a:ext cx="7543800" cy="1088068"/>
          </a:xfrm>
          <a:prstGeom prst="rect">
            <a:avLst/>
          </a:prstGeom>
          <a:noFill/>
          <a:ln>
            <a:noFill/>
          </a:ln>
        </p:spPr>
        <p:txBody>
          <a:bodyPr spcFirstLastPara="1" wrap="square" lIns="68575" tIns="68575" rIns="68575" bIns="68575" anchor="b" anchorCtr="0"/>
          <a:lstStyle>
            <a:lvl1pPr marR="0" lvl="0" algn="l" rtl="0">
              <a:lnSpc>
                <a:spcPct val="85000"/>
              </a:lnSpc>
              <a:spcBef>
                <a:spcPts val="0"/>
              </a:spcBef>
              <a:spcAft>
                <a:spcPts val="0"/>
              </a:spcAft>
              <a:buClr>
                <a:srgbClr val="3F3F3F"/>
              </a:buClr>
              <a:buSzPts val="3600"/>
              <a:buFont typeface="Calibri"/>
              <a:buNone/>
              <a:defRPr sz="3600" b="0" i="0" u="none" strike="noStrike" cap="none">
                <a:solidFill>
                  <a:srgbClr val="3F3F3F"/>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Shape 52"/>
          <p:cNvSpPr txBox="1">
            <a:spLocks noGrp="1"/>
          </p:cNvSpPr>
          <p:nvPr>
            <p:ph type="body" idx="1"/>
          </p:nvPr>
        </p:nvSpPr>
        <p:spPr>
          <a:xfrm>
            <a:off x="822959" y="1384300"/>
            <a:ext cx="2586991" cy="3017520"/>
          </a:xfrm>
          <a:prstGeom prst="rect">
            <a:avLst/>
          </a:prstGeom>
          <a:noFill/>
          <a:ln>
            <a:noFill/>
          </a:ln>
        </p:spPr>
        <p:txBody>
          <a:bodyPr spcFirstLastPara="1" wrap="square" lIns="68575" tIns="68575" rIns="68575" bIns="68575" anchor="t" anchorCtr="0"/>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rtl="0">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53" name="Shape 53"/>
          <p:cNvSpPr txBox="1">
            <a:spLocks noGrp="1"/>
          </p:cNvSpPr>
          <p:nvPr>
            <p:ph type="body" idx="2"/>
          </p:nvPr>
        </p:nvSpPr>
        <p:spPr>
          <a:xfrm>
            <a:off x="5876925" y="1384301"/>
            <a:ext cx="2489835" cy="3017520"/>
          </a:xfrm>
          <a:prstGeom prst="rect">
            <a:avLst/>
          </a:prstGeom>
          <a:noFill/>
          <a:ln>
            <a:noFill/>
          </a:ln>
        </p:spPr>
        <p:txBody>
          <a:bodyPr spcFirstLastPara="1" wrap="square" lIns="68575" tIns="68575" rIns="68575" bIns="68575" anchor="t" anchorCtr="0"/>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rtl="0">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54" name="Shape 54"/>
          <p:cNvSpPr txBox="1">
            <a:spLocks noGrp="1"/>
          </p:cNvSpPr>
          <p:nvPr>
            <p:ph type="dt" idx="10"/>
          </p:nvPr>
        </p:nvSpPr>
        <p:spPr>
          <a:xfrm>
            <a:off x="822960" y="4844839"/>
            <a:ext cx="1854203"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ftr" idx="11"/>
          </p:nvPr>
        </p:nvSpPr>
        <p:spPr>
          <a:xfrm>
            <a:off x="2764639" y="4844839"/>
            <a:ext cx="3617103"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sldNum" idx="12"/>
          </p:nvPr>
        </p:nvSpPr>
        <p:spPr>
          <a:xfrm>
            <a:off x="7425343" y="4844839"/>
            <a:ext cx="984019"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FFFFF"/>
                </a:solidFill>
                <a:latin typeface="Calibri"/>
                <a:ea typeface="Calibri"/>
                <a:cs typeface="Calibri"/>
                <a:sym typeface="Calibri"/>
              </a:defRPr>
            </a:lvl1pPr>
            <a:lvl2pPr marL="0" marR="0" lvl="1" indent="0" algn="r" rtl="0">
              <a:spcBef>
                <a:spcPts val="0"/>
              </a:spcBef>
              <a:buNone/>
              <a:defRPr sz="800" b="0" i="0" u="none" strike="noStrike" cap="none">
                <a:solidFill>
                  <a:srgbClr val="FFFFFF"/>
                </a:solidFill>
                <a:latin typeface="Calibri"/>
                <a:ea typeface="Calibri"/>
                <a:cs typeface="Calibri"/>
                <a:sym typeface="Calibri"/>
              </a:defRPr>
            </a:lvl2pPr>
            <a:lvl3pPr marL="0" marR="0" lvl="2" indent="0" algn="r" rtl="0">
              <a:spcBef>
                <a:spcPts val="0"/>
              </a:spcBef>
              <a:buNone/>
              <a:defRPr sz="800" b="0" i="0" u="none" strike="noStrike" cap="none">
                <a:solidFill>
                  <a:srgbClr val="FFFFFF"/>
                </a:solidFill>
                <a:latin typeface="Calibri"/>
                <a:ea typeface="Calibri"/>
                <a:cs typeface="Calibri"/>
                <a:sym typeface="Calibri"/>
              </a:defRPr>
            </a:lvl3pPr>
            <a:lvl4pPr marL="0" marR="0" lvl="3" indent="0" algn="r" rtl="0">
              <a:spcBef>
                <a:spcPts val="0"/>
              </a:spcBef>
              <a:buNone/>
              <a:defRPr sz="800" b="0" i="0" u="none" strike="noStrike" cap="none">
                <a:solidFill>
                  <a:srgbClr val="FFFFFF"/>
                </a:solidFill>
                <a:latin typeface="Calibri"/>
                <a:ea typeface="Calibri"/>
                <a:cs typeface="Calibri"/>
                <a:sym typeface="Calibri"/>
              </a:defRPr>
            </a:lvl4pPr>
            <a:lvl5pPr marL="0" marR="0" lvl="4" indent="0" algn="r" rtl="0">
              <a:spcBef>
                <a:spcPts val="0"/>
              </a:spcBef>
              <a:buNone/>
              <a:defRPr sz="800" b="0" i="0" u="none" strike="noStrike" cap="none">
                <a:solidFill>
                  <a:srgbClr val="FFFFFF"/>
                </a:solidFill>
                <a:latin typeface="Calibri"/>
                <a:ea typeface="Calibri"/>
                <a:cs typeface="Calibri"/>
                <a:sym typeface="Calibri"/>
              </a:defRPr>
            </a:lvl5pPr>
            <a:lvl6pPr marL="0" marR="0" lvl="5" indent="0" algn="r" rtl="0">
              <a:spcBef>
                <a:spcPts val="0"/>
              </a:spcBef>
              <a:buNone/>
              <a:defRPr sz="800" b="0" i="0" u="none" strike="noStrike" cap="none">
                <a:solidFill>
                  <a:srgbClr val="FFFFFF"/>
                </a:solidFill>
                <a:latin typeface="Calibri"/>
                <a:ea typeface="Calibri"/>
                <a:cs typeface="Calibri"/>
                <a:sym typeface="Calibri"/>
              </a:defRPr>
            </a:lvl6pPr>
            <a:lvl7pPr marL="0" marR="0" lvl="6" indent="0" algn="r" rtl="0">
              <a:spcBef>
                <a:spcPts val="0"/>
              </a:spcBef>
              <a:buNone/>
              <a:defRPr sz="800" b="0" i="0" u="none" strike="noStrike" cap="none">
                <a:solidFill>
                  <a:srgbClr val="FFFFFF"/>
                </a:solidFill>
                <a:latin typeface="Calibri"/>
                <a:ea typeface="Calibri"/>
                <a:cs typeface="Calibri"/>
                <a:sym typeface="Calibri"/>
              </a:defRPr>
            </a:lvl7pPr>
            <a:lvl8pPr marL="0" marR="0" lvl="7" indent="0" algn="r" rtl="0">
              <a:spcBef>
                <a:spcPts val="0"/>
              </a:spcBef>
              <a:buNone/>
              <a:defRPr sz="800" b="0" i="0" u="none" strike="noStrike" cap="none">
                <a:solidFill>
                  <a:srgbClr val="FFFFFF"/>
                </a:solidFill>
                <a:latin typeface="Calibri"/>
                <a:ea typeface="Calibri"/>
                <a:cs typeface="Calibri"/>
                <a:sym typeface="Calibri"/>
              </a:defRPr>
            </a:lvl8pPr>
            <a:lvl9pPr marL="0" marR="0" lvl="8" indent="0" algn="r" rtl="0">
              <a:spcBef>
                <a:spcPts val="0"/>
              </a:spcBef>
              <a:buNone/>
              <a:defRPr sz="80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
        <p:nvSpPr>
          <p:cNvPr id="57" name="Shape 57"/>
          <p:cNvSpPr txBox="1">
            <a:spLocks noGrp="1"/>
          </p:cNvSpPr>
          <p:nvPr>
            <p:ph type="body" idx="3"/>
          </p:nvPr>
        </p:nvSpPr>
        <p:spPr>
          <a:xfrm>
            <a:off x="3409950" y="1384300"/>
            <a:ext cx="2466975" cy="3017520"/>
          </a:xfrm>
          <a:prstGeom prst="rect">
            <a:avLst/>
          </a:prstGeom>
          <a:noFill/>
          <a:ln>
            <a:noFill/>
          </a:ln>
        </p:spPr>
        <p:txBody>
          <a:bodyPr spcFirstLastPara="1" wrap="square" lIns="68575" tIns="68575" rIns="68575" bIns="68575" anchor="t" anchorCtr="0"/>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rtl="0">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lstStyle>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6" name="Shape 66"/>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lstStyle>
            <a:lvl1pPr marR="0" lvl="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2" name="Shape 72"/>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Shape 7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2" name="Shape 82"/>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83" name="Shape 8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8" name="Shape 88"/>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95" name="Shape 95"/>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4" name="Shape 10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9" name="Shape 109"/>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16" name="Shape 116"/>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23" name="Shape 1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29" name="Shape 129"/>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0" name="Shape 6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jp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hyperlink" Target="http://www.stats.oclc.org/cusp/help/?expPath=&amp;group=&amp;networkCode=&amp;stateCode=&amp;countryCode=&amp;report=&amp;instSymbol=ZGM&amp;authorization=&amp;consortiumId=&amp;subgroupId=&amp;libraryType=&amp;tabname=ill&amp;detail=&amp;lenderInstSymbol=&amp;borrowerInstSymbol=&amp;groupId=&amp;uiType=&amp;commandGroup=&amp;startDate=&amp;exportFormat=excel&amp;numDays=&amp;timePeriod=&amp;rpt_loc=&amp;currExtractDt=&amp;prevExtractDt=&amp;acqType=&amp;canSendDailyEmail=&amp;isDailyReport=&amp;versionNumber=&amp;startDateControl=$sdate&amp;collectionId=&amp;showColls=&amp;showStats=&amp;yyyymm=201803&amp;numMonths=6&amp;searchInst=ZGM&amp;searchAutho=" TargetMode="External"/><Relationship Id="rId4" Type="http://schemas.openxmlformats.org/officeDocument/2006/relationships/hyperlink" Target="https://prometheus.atlas-sys.com/display/illiad/ILLiad+Web+Repor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hyperlink" Target="http://www.ala.org/acrl/publications/trends" TargetMode="External"/><Relationship Id="rId4" Type="http://schemas.openxmlformats.org/officeDocument/2006/relationships/hyperlink" Target="https://nces.ed.gov/ipeds/use-the-dat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Shape 138"/>
          <p:cNvPicPr preferRelativeResize="0"/>
          <p:nvPr/>
        </p:nvPicPr>
        <p:blipFill rotWithShape="1">
          <a:blip r:embed="rId3">
            <a:alphaModFix/>
          </a:blip>
          <a:srcRect/>
          <a:stretch/>
        </p:blipFill>
        <p:spPr>
          <a:xfrm>
            <a:off x="0" y="1249"/>
            <a:ext cx="9146222" cy="5142250"/>
          </a:xfrm>
          <a:prstGeom prst="rect">
            <a:avLst/>
          </a:prstGeom>
          <a:noFill/>
          <a:ln>
            <a:noFill/>
          </a:ln>
        </p:spPr>
      </p:pic>
      <p:sp>
        <p:nvSpPr>
          <p:cNvPr id="139" name="Shape 139"/>
          <p:cNvSpPr txBox="1"/>
          <p:nvPr/>
        </p:nvSpPr>
        <p:spPr>
          <a:xfrm>
            <a:off x="2988130" y="3497578"/>
            <a:ext cx="5045528" cy="69249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4100" b="1" i="0" u="none" strike="noStrike" cap="none">
                <a:solidFill>
                  <a:schemeClr val="lt1"/>
                </a:solidFill>
                <a:latin typeface="UnifrakturMaguntia"/>
                <a:ea typeface="UnifrakturMaguntia"/>
                <a:cs typeface="UnifrakturMaguntia"/>
                <a:sym typeface="UnifrakturMaguntia"/>
              </a:rPr>
              <a:t>Tell Your ILL Story</a:t>
            </a:r>
            <a:endParaRPr sz="1100">
              <a:latin typeface="UnifrakturMaguntia"/>
              <a:ea typeface="UnifrakturMaguntia"/>
              <a:cs typeface="UnifrakturMaguntia"/>
              <a:sym typeface="UnifrakturMaguntia"/>
            </a:endParaRPr>
          </a:p>
        </p:txBody>
      </p:sp>
      <p:sp>
        <p:nvSpPr>
          <p:cNvPr id="140" name="Shape 140"/>
          <p:cNvSpPr txBox="1"/>
          <p:nvPr/>
        </p:nvSpPr>
        <p:spPr>
          <a:xfrm>
            <a:off x="3967851" y="4127925"/>
            <a:ext cx="37344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a:solidFill>
                  <a:schemeClr val="lt1"/>
                </a:solidFill>
                <a:latin typeface="Bookman Old Style"/>
                <a:ea typeface="Bookman Old Style"/>
                <a:cs typeface="Bookman Old Style"/>
                <a:sym typeface="Bookman Old Style"/>
              </a:rPr>
              <a:t>Collecting &amp; Using ILL Statistics</a:t>
            </a:r>
            <a:endParaRPr sz="1100"/>
          </a:p>
        </p:txBody>
      </p:sp>
      <p:sp>
        <p:nvSpPr>
          <p:cNvPr id="141" name="Shape 141"/>
          <p:cNvSpPr txBox="1"/>
          <p:nvPr/>
        </p:nvSpPr>
        <p:spPr>
          <a:xfrm>
            <a:off x="2782388" y="4369523"/>
            <a:ext cx="5819504" cy="25391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a:solidFill>
                  <a:schemeClr val="lt1"/>
                </a:solidFill>
                <a:latin typeface="Bookman Old Style"/>
                <a:ea typeface="Bookman Old Style"/>
                <a:cs typeface="Bookman Old Style"/>
                <a:sym typeface="Bookman Old Style"/>
              </a:rPr>
              <a:t>Collaborated by: Marta Ambroziak, Silvia Cho, Jay Kibby, &amp; Sarah Shank</a:t>
            </a: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Shape 226" descr="A close up of a door&#10;&#10;Description generated with high confidence"/>
          <p:cNvPicPr preferRelativeResize="0"/>
          <p:nvPr/>
        </p:nvPicPr>
        <p:blipFill rotWithShape="1">
          <a:blip r:embed="rId3">
            <a:alphaModFix/>
          </a:blip>
          <a:srcRect/>
          <a:stretch/>
        </p:blipFill>
        <p:spPr>
          <a:xfrm>
            <a:off x="0" y="0"/>
            <a:ext cx="9140992" cy="5142913"/>
          </a:xfrm>
          <a:prstGeom prst="rect">
            <a:avLst/>
          </a:prstGeom>
          <a:noFill/>
          <a:ln>
            <a:noFill/>
          </a:ln>
        </p:spPr>
      </p:pic>
      <p:sp>
        <p:nvSpPr>
          <p:cNvPr id="227" name="Shape 227"/>
          <p:cNvSpPr txBox="1"/>
          <p:nvPr/>
        </p:nvSpPr>
        <p:spPr>
          <a:xfrm>
            <a:off x="1503" y="184181"/>
            <a:ext cx="4617794" cy="5309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a:solidFill>
                  <a:schemeClr val="dk1"/>
                </a:solidFill>
                <a:latin typeface="UnifrakturMaguntia"/>
                <a:ea typeface="UnifrakturMaguntia"/>
                <a:cs typeface="UnifrakturMaguntia"/>
                <a:sym typeface="UnifrakturMaguntia"/>
              </a:rPr>
              <a:t>Chapter 4: Where we gather</a:t>
            </a:r>
            <a:endParaRPr sz="1100">
              <a:latin typeface="UnifrakturMaguntia"/>
              <a:ea typeface="UnifrakturMaguntia"/>
              <a:cs typeface="UnifrakturMaguntia"/>
              <a:sym typeface="UnifrakturMaguntia"/>
            </a:endParaRPr>
          </a:p>
        </p:txBody>
      </p:sp>
      <p:pic>
        <p:nvPicPr>
          <p:cNvPr id="228" name="Shape 228"/>
          <p:cNvPicPr preferRelativeResize="0"/>
          <p:nvPr/>
        </p:nvPicPr>
        <p:blipFill rotWithShape="1">
          <a:blip r:embed="rId4">
            <a:alphaModFix/>
          </a:blip>
          <a:srcRect/>
          <a:stretch/>
        </p:blipFill>
        <p:spPr>
          <a:xfrm>
            <a:off x="198322" y="870407"/>
            <a:ext cx="1236196" cy="387464"/>
          </a:xfrm>
          <a:prstGeom prst="rect">
            <a:avLst/>
          </a:prstGeom>
          <a:noFill/>
          <a:ln>
            <a:noFill/>
          </a:ln>
        </p:spPr>
      </p:pic>
      <p:sp>
        <p:nvSpPr>
          <p:cNvPr id="229" name="Shape 229"/>
          <p:cNvSpPr txBox="1"/>
          <p:nvPr/>
        </p:nvSpPr>
        <p:spPr>
          <a:xfrm>
            <a:off x="229111" y="1377423"/>
            <a:ext cx="3762462" cy="168507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Web Reports:  </a:t>
            </a:r>
            <a:endParaRPr sz="1100"/>
          </a:p>
          <a:p>
            <a:pPr marL="215900" marR="0" lvl="0" indent="-2095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Canned Reports developed by Atlas</a:t>
            </a:r>
            <a:endParaRPr sz="1100"/>
          </a:p>
          <a:p>
            <a:pPr marL="215900" marR="0" lvl="0" indent="-2095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Exportable to Excel</a:t>
            </a:r>
            <a:endParaRPr sz="1100"/>
          </a:p>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Customer Searches: </a:t>
            </a:r>
            <a:endParaRPr sz="1100"/>
          </a:p>
          <a:p>
            <a:pPr marL="215900" marR="0" lvl="0" indent="-2095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Saveable Queries</a:t>
            </a:r>
            <a:endParaRPr sz="1100"/>
          </a:p>
          <a:p>
            <a:pPr marL="215900" marR="0" lvl="0" indent="-2095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Customizeable (query &amp; output)</a:t>
            </a:r>
            <a:endParaRPr sz="1100"/>
          </a:p>
          <a:p>
            <a:pPr marL="215900" marR="0" lvl="0" indent="-2095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Exportable to Excel</a:t>
            </a:r>
            <a:endParaRPr sz="1100"/>
          </a:p>
        </p:txBody>
      </p:sp>
      <p:pic>
        <p:nvPicPr>
          <p:cNvPr id="230" name="Shape 230"/>
          <p:cNvPicPr preferRelativeResize="0"/>
          <p:nvPr/>
        </p:nvPicPr>
        <p:blipFill rotWithShape="1">
          <a:blip r:embed="rId5">
            <a:alphaModFix/>
          </a:blip>
          <a:srcRect/>
          <a:stretch/>
        </p:blipFill>
        <p:spPr>
          <a:xfrm>
            <a:off x="198322" y="3183621"/>
            <a:ext cx="540041" cy="540041"/>
          </a:xfrm>
          <a:prstGeom prst="rect">
            <a:avLst/>
          </a:prstGeom>
          <a:noFill/>
          <a:ln>
            <a:noFill/>
          </a:ln>
        </p:spPr>
      </p:pic>
      <p:sp>
        <p:nvSpPr>
          <p:cNvPr id="231" name="Shape 231"/>
          <p:cNvSpPr txBox="1"/>
          <p:nvPr/>
        </p:nvSpPr>
        <p:spPr>
          <a:xfrm>
            <a:off x="251670" y="3888297"/>
            <a:ext cx="3164746" cy="122341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OCLC Statistics: </a:t>
            </a:r>
            <a:endParaRPr sz="1100"/>
          </a:p>
          <a:p>
            <a:pPr marL="215900" marR="0" lvl="0" indent="-2095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Canned reports developed by OCLC</a:t>
            </a:r>
            <a:endParaRPr sz="1100"/>
          </a:p>
          <a:p>
            <a:pPr marL="215900" marR="0" lvl="0" indent="-2095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Exportable to Excel</a:t>
            </a:r>
            <a:endParaRPr sz="1100"/>
          </a:p>
          <a:p>
            <a:pPr marL="215900" marR="0" lvl="0" indent="-114300" algn="l" rtl="0">
              <a:spcBef>
                <a:spcPts val="0"/>
              </a:spcBef>
              <a:spcAft>
                <a:spcPts val="0"/>
              </a:spcAft>
              <a:buClr>
                <a:schemeClr val="dk1"/>
              </a:buClr>
              <a:buSzPts val="1500"/>
              <a:buFont typeface="Calibri"/>
              <a:buNone/>
            </a:pPr>
            <a:endParaRPr sz="1500">
              <a:solidFill>
                <a:schemeClr val="dk1"/>
              </a:solidFill>
              <a:latin typeface="Bookman Old Style"/>
              <a:ea typeface="Bookman Old Style"/>
              <a:cs typeface="Bookman Old Style"/>
              <a:sym typeface="Bookman Old Style"/>
            </a:endParaRPr>
          </a:p>
        </p:txBody>
      </p:sp>
      <p:sp>
        <p:nvSpPr>
          <p:cNvPr id="232" name="Shape 232"/>
          <p:cNvSpPr txBox="1"/>
          <p:nvPr/>
        </p:nvSpPr>
        <p:spPr>
          <a:xfrm>
            <a:off x="4805513" y="958481"/>
            <a:ext cx="4139967" cy="3070071"/>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Other?</a:t>
            </a:r>
            <a:endParaRPr sz="1500" b="1">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endParaRPr sz="1500" b="1">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Qualitative Data:</a:t>
            </a:r>
            <a:endParaRPr sz="1500" b="1">
              <a:solidFill>
                <a:schemeClr val="dk1"/>
              </a:solidFill>
              <a:latin typeface="Bookman Old Style"/>
              <a:ea typeface="Bookman Old Style"/>
              <a:cs typeface="Bookman Old Style"/>
              <a:sym typeface="Bookman Old Style"/>
            </a:endParaRPr>
          </a:p>
          <a:p>
            <a:pPr marL="215900" marR="0" lvl="0" indent="-2095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Surveys</a:t>
            </a:r>
            <a:endParaRPr sz="1500">
              <a:solidFill>
                <a:schemeClr val="dk1"/>
              </a:solidFill>
              <a:latin typeface="Bookman Old Style"/>
              <a:ea typeface="Bookman Old Style"/>
              <a:cs typeface="Bookman Old Style"/>
              <a:sym typeface="Bookman Old Style"/>
            </a:endParaRPr>
          </a:p>
          <a:p>
            <a:pPr marL="215900" marR="0" lvl="0" indent="-2095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E-mail Comments/Kudos</a:t>
            </a:r>
            <a:endParaRPr sz="150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endParaRPr sz="1500" b="1">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Quantitative Data: </a:t>
            </a:r>
            <a:endParaRPr sz="1500" b="1">
              <a:solidFill>
                <a:schemeClr val="dk1"/>
              </a:solidFill>
              <a:latin typeface="Bookman Old Style"/>
              <a:ea typeface="Bookman Old Style"/>
              <a:cs typeface="Bookman Old Style"/>
              <a:sym typeface="Bookman Old Style"/>
            </a:endParaRPr>
          </a:p>
          <a:p>
            <a:pPr marL="215900" marR="0" lvl="0" indent="-2095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Rapid</a:t>
            </a:r>
            <a:endParaRPr sz="1500">
              <a:solidFill>
                <a:schemeClr val="dk1"/>
              </a:solidFill>
              <a:latin typeface="Bookman Old Style"/>
              <a:ea typeface="Bookman Old Style"/>
              <a:cs typeface="Bookman Old Style"/>
              <a:sym typeface="Bookman Old Style"/>
            </a:endParaRPr>
          </a:p>
          <a:p>
            <a:pPr marL="215900" marR="0" lvl="0" indent="-2095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Docline</a:t>
            </a:r>
            <a:endParaRPr sz="1500">
              <a:solidFill>
                <a:schemeClr val="dk1"/>
              </a:solidFill>
              <a:latin typeface="Bookman Old Style"/>
              <a:ea typeface="Bookman Old Style"/>
              <a:cs typeface="Bookman Old Style"/>
              <a:sym typeface="Bookman Old Style"/>
            </a:endParaRPr>
          </a:p>
          <a:p>
            <a:pPr marL="215900" marR="0" lvl="0" indent="-2095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Library System Data (Circulation, Acq. Other?)</a:t>
            </a:r>
            <a:endParaRPr sz="1500">
              <a:solidFill>
                <a:schemeClr val="dk1"/>
              </a:solidFill>
              <a:latin typeface="Bookman Old Style"/>
              <a:ea typeface="Bookman Old Style"/>
              <a:cs typeface="Bookman Old Style"/>
              <a:sym typeface="Bookman Old Style"/>
            </a:endParaRPr>
          </a:p>
          <a:p>
            <a:pPr marL="215900" marR="0" lvl="0" indent="-2095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Councils?</a:t>
            </a:r>
            <a:endParaRPr sz="1500">
              <a:solidFill>
                <a:schemeClr val="dk1"/>
              </a:solidFill>
              <a:latin typeface="Bookman Old Style"/>
              <a:ea typeface="Bookman Old Style"/>
              <a:cs typeface="Bookman Old Style"/>
              <a:sym typeface="Bookman Old Style"/>
            </a:endParaRPr>
          </a:p>
          <a:p>
            <a:pPr marL="215900" marR="0" lvl="0" indent="-2095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Delivery &amp; Shipment Data</a:t>
            </a:r>
            <a:endParaRPr sz="1500">
              <a:solidFill>
                <a:schemeClr val="dk1"/>
              </a:solidFill>
              <a:latin typeface="Bookman Old Style"/>
              <a:ea typeface="Bookman Old Style"/>
              <a:cs typeface="Bookman Old Style"/>
              <a:sym typeface="Bookman Old Styl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Shape 237" descr="A close up of a door&#10;&#10;Description generated with high confidence"/>
          <p:cNvPicPr preferRelativeResize="0"/>
          <p:nvPr/>
        </p:nvPicPr>
        <p:blipFill rotWithShape="1">
          <a:blip r:embed="rId3">
            <a:alphaModFix/>
          </a:blip>
          <a:srcRect/>
          <a:stretch/>
        </p:blipFill>
        <p:spPr>
          <a:xfrm>
            <a:off x="0" y="-3749"/>
            <a:ext cx="9140992" cy="5142913"/>
          </a:xfrm>
          <a:prstGeom prst="rect">
            <a:avLst/>
          </a:prstGeom>
          <a:noFill/>
          <a:ln>
            <a:noFill/>
          </a:ln>
        </p:spPr>
      </p:pic>
      <p:pic>
        <p:nvPicPr>
          <p:cNvPr id="238" name="Shape 238"/>
          <p:cNvPicPr preferRelativeResize="0"/>
          <p:nvPr/>
        </p:nvPicPr>
        <p:blipFill rotWithShape="1">
          <a:blip r:embed="rId4">
            <a:alphaModFix/>
          </a:blip>
          <a:srcRect/>
          <a:stretch/>
        </p:blipFill>
        <p:spPr>
          <a:xfrm>
            <a:off x="198322" y="205272"/>
            <a:ext cx="1236196" cy="387464"/>
          </a:xfrm>
          <a:prstGeom prst="rect">
            <a:avLst/>
          </a:prstGeom>
          <a:noFill/>
          <a:ln>
            <a:noFill/>
          </a:ln>
        </p:spPr>
      </p:pic>
      <p:sp>
        <p:nvSpPr>
          <p:cNvPr id="239" name="Shape 239"/>
          <p:cNvSpPr txBox="1"/>
          <p:nvPr/>
        </p:nvSpPr>
        <p:spPr>
          <a:xfrm>
            <a:off x="1497435" y="260504"/>
            <a:ext cx="2254637" cy="27699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a:solidFill>
                  <a:schemeClr val="dk1"/>
                </a:solidFill>
                <a:latin typeface="Bookman Old Style"/>
                <a:ea typeface="Bookman Old Style"/>
                <a:cs typeface="Bookman Old Style"/>
                <a:sym typeface="Bookman Old Style"/>
              </a:rPr>
              <a:t>Web Reports:  </a:t>
            </a:r>
            <a:endParaRPr sz="1400" b="1">
              <a:solidFill>
                <a:schemeClr val="dk1"/>
              </a:solidFill>
              <a:latin typeface="Calibri"/>
              <a:ea typeface="Calibri"/>
              <a:cs typeface="Calibri"/>
              <a:sym typeface="Calibri"/>
            </a:endParaRPr>
          </a:p>
        </p:txBody>
      </p:sp>
      <p:sp>
        <p:nvSpPr>
          <p:cNvPr id="240" name="Shape 240"/>
          <p:cNvSpPr txBox="1"/>
          <p:nvPr/>
        </p:nvSpPr>
        <p:spPr>
          <a:xfrm>
            <a:off x="127886" y="685028"/>
            <a:ext cx="3624187" cy="357790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b="1">
                <a:solidFill>
                  <a:schemeClr val="dk1"/>
                </a:solidFill>
                <a:latin typeface="Bookman Old Style"/>
                <a:ea typeface="Bookman Old Style"/>
                <a:cs typeface="Bookman Old Style"/>
                <a:sym typeface="Bookman Old Style"/>
              </a:rPr>
              <a:t>Borrowing: </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Fill Rate Statistics</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Most Requested Journals</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Most Requested Loans</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Registered Users by Department</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Requests Received by Day</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Requests Received by Hour</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Requests Sent by Day</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Requests Sent by Hour</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Requests by Department</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Requests by Department and User Status</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Requests finished</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Requests finished and cancelled</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Turnaround time</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Electronic Delivery Turnaround Time</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Delivery Time Distribution</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Who we borrow from</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Journals Received</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Worlcat Information</a:t>
            </a:r>
            <a:endParaRPr sz="1100"/>
          </a:p>
        </p:txBody>
      </p:sp>
      <p:sp>
        <p:nvSpPr>
          <p:cNvPr id="241" name="Shape 241"/>
          <p:cNvSpPr txBox="1"/>
          <p:nvPr/>
        </p:nvSpPr>
        <p:spPr>
          <a:xfrm>
            <a:off x="4674765" y="81793"/>
            <a:ext cx="4045591" cy="246990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b="1">
                <a:solidFill>
                  <a:schemeClr val="dk1"/>
                </a:solidFill>
                <a:latin typeface="Bookman Old Style"/>
                <a:ea typeface="Bookman Old Style"/>
                <a:cs typeface="Bookman Old Style"/>
                <a:sym typeface="Bookman Old Style"/>
              </a:rPr>
              <a:t>Lending: </a:t>
            </a:r>
            <a:endParaRPr sz="1200" b="1">
              <a:solidFill>
                <a:schemeClr val="dk1"/>
              </a:solidFill>
              <a:latin typeface="Bookman Old Style"/>
              <a:ea typeface="Bookman Old Style"/>
              <a:cs typeface="Bookman Old Style"/>
              <a:sym typeface="Bookman Old Style"/>
            </a:endParaRPr>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Fill Rate Statistics</a:t>
            </a:r>
            <a:endParaRPr sz="1200">
              <a:solidFill>
                <a:schemeClr val="dk1"/>
              </a:solidFill>
              <a:latin typeface="Bookman Old Style"/>
              <a:ea typeface="Bookman Old Style"/>
              <a:cs typeface="Bookman Old Style"/>
              <a:sym typeface="Bookman Old Style"/>
            </a:endParaRPr>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Who we lend to</a:t>
            </a:r>
            <a:endParaRPr sz="1200">
              <a:solidFill>
                <a:schemeClr val="dk1"/>
              </a:solidFill>
              <a:latin typeface="Bookman Old Style"/>
              <a:ea typeface="Bookman Old Style"/>
              <a:cs typeface="Bookman Old Style"/>
              <a:sym typeface="Bookman Old Style"/>
            </a:endParaRPr>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Requests received by Day</a:t>
            </a:r>
            <a:endParaRPr sz="1200">
              <a:solidFill>
                <a:schemeClr val="dk1"/>
              </a:solidFill>
              <a:latin typeface="Bookman Old Style"/>
              <a:ea typeface="Bookman Old Style"/>
              <a:cs typeface="Bookman Old Style"/>
              <a:sym typeface="Bookman Old Style"/>
            </a:endParaRPr>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Requests received by System ID</a:t>
            </a:r>
            <a:endParaRPr sz="1200">
              <a:solidFill>
                <a:schemeClr val="dk1"/>
              </a:solidFill>
              <a:latin typeface="Bookman Old Style"/>
              <a:ea typeface="Bookman Old Style"/>
              <a:cs typeface="Bookman Old Style"/>
              <a:sym typeface="Bookman Old Style"/>
            </a:endParaRPr>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Requests filled by day</a:t>
            </a:r>
            <a:endParaRPr sz="1200">
              <a:solidFill>
                <a:schemeClr val="dk1"/>
              </a:solidFill>
              <a:latin typeface="Bookman Old Style"/>
              <a:ea typeface="Bookman Old Style"/>
              <a:cs typeface="Bookman Old Style"/>
              <a:sym typeface="Bookman Old Style"/>
            </a:endParaRPr>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Requests filled and unfilled</a:t>
            </a:r>
            <a:endParaRPr sz="1200">
              <a:solidFill>
                <a:schemeClr val="dk1"/>
              </a:solidFill>
              <a:latin typeface="Bookman Old Style"/>
              <a:ea typeface="Bookman Old Style"/>
              <a:cs typeface="Bookman Old Style"/>
              <a:sym typeface="Bookman Old Style"/>
            </a:endParaRPr>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Most loaned journals</a:t>
            </a:r>
            <a:endParaRPr sz="1200">
              <a:solidFill>
                <a:schemeClr val="dk1"/>
              </a:solidFill>
              <a:latin typeface="Bookman Old Style"/>
              <a:ea typeface="Bookman Old Style"/>
              <a:cs typeface="Bookman Old Style"/>
              <a:sym typeface="Bookman Old Style"/>
            </a:endParaRPr>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Most loaned monographs</a:t>
            </a:r>
            <a:endParaRPr sz="1200">
              <a:solidFill>
                <a:schemeClr val="dk1"/>
              </a:solidFill>
              <a:latin typeface="Bookman Old Style"/>
              <a:ea typeface="Bookman Old Style"/>
              <a:cs typeface="Bookman Old Style"/>
              <a:sym typeface="Bookman Old Style"/>
            </a:endParaRPr>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Most unfilled journals</a:t>
            </a:r>
            <a:endParaRPr sz="1200">
              <a:solidFill>
                <a:schemeClr val="dk1"/>
              </a:solidFill>
              <a:latin typeface="Bookman Old Style"/>
              <a:ea typeface="Bookman Old Style"/>
              <a:cs typeface="Bookman Old Style"/>
              <a:sym typeface="Bookman Old Style"/>
            </a:endParaRPr>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Turnaround time</a:t>
            </a:r>
            <a:endParaRPr sz="1200">
              <a:solidFill>
                <a:schemeClr val="dk1"/>
              </a:solidFill>
              <a:latin typeface="Bookman Old Style"/>
              <a:ea typeface="Bookman Old Style"/>
              <a:cs typeface="Bookman Old Style"/>
              <a:sym typeface="Bookman Old Style"/>
            </a:endParaRPr>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Request from lending web page</a:t>
            </a:r>
            <a:endParaRPr sz="1200">
              <a:solidFill>
                <a:schemeClr val="dk1"/>
              </a:solidFill>
              <a:latin typeface="Bookman Old Style"/>
              <a:ea typeface="Bookman Old Style"/>
              <a:cs typeface="Bookman Old Style"/>
              <a:sym typeface="Bookman Old Style"/>
            </a:endParaRPr>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IFMCharge</a:t>
            </a:r>
            <a:endParaRPr sz="1200">
              <a:solidFill>
                <a:schemeClr val="dk1"/>
              </a:solidFill>
              <a:latin typeface="Bookman Old Style"/>
              <a:ea typeface="Bookman Old Style"/>
              <a:cs typeface="Bookman Old Style"/>
              <a:sym typeface="Bookman Old Style"/>
            </a:endParaRPr>
          </a:p>
        </p:txBody>
      </p:sp>
      <p:sp>
        <p:nvSpPr>
          <p:cNvPr id="242" name="Shape 242"/>
          <p:cNvSpPr txBox="1"/>
          <p:nvPr/>
        </p:nvSpPr>
        <p:spPr>
          <a:xfrm>
            <a:off x="4674765" y="2637241"/>
            <a:ext cx="3492783" cy="191590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b="1">
                <a:solidFill>
                  <a:schemeClr val="dk1"/>
                </a:solidFill>
                <a:latin typeface="Bookman Old Style"/>
                <a:ea typeface="Bookman Old Style"/>
                <a:cs typeface="Bookman Old Style"/>
                <a:sym typeface="Bookman Old Style"/>
              </a:rPr>
              <a:t>Document Delivery:</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Fill Rate Statistics</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Most filled journal requests</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Received by Day</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Requests filled by Day</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Turnaround Time</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Elec Del Turnaround Time</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Requests by Department and User Status</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Reasons for Cancellation</a:t>
            </a:r>
            <a:endParaRPr sz="1100"/>
          </a:p>
          <a:p>
            <a:pPr marL="215900" marR="0" lvl="0" indent="-215900" algn="l" rtl="0">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Requests finished and cancelled</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Shape 247" descr="A close up of a door&#10;&#10;Description generated with high confidence"/>
          <p:cNvPicPr preferRelativeResize="0"/>
          <p:nvPr/>
        </p:nvPicPr>
        <p:blipFill rotWithShape="1">
          <a:blip r:embed="rId3">
            <a:alphaModFix/>
          </a:blip>
          <a:srcRect/>
          <a:stretch/>
        </p:blipFill>
        <p:spPr>
          <a:xfrm>
            <a:off x="0" y="-3749"/>
            <a:ext cx="9140992" cy="5142913"/>
          </a:xfrm>
          <a:prstGeom prst="rect">
            <a:avLst/>
          </a:prstGeom>
          <a:noFill/>
          <a:ln>
            <a:noFill/>
          </a:ln>
        </p:spPr>
      </p:pic>
      <p:pic>
        <p:nvPicPr>
          <p:cNvPr id="248" name="Shape 248"/>
          <p:cNvPicPr preferRelativeResize="0"/>
          <p:nvPr/>
        </p:nvPicPr>
        <p:blipFill rotWithShape="1">
          <a:blip r:embed="rId4">
            <a:alphaModFix/>
          </a:blip>
          <a:srcRect/>
          <a:stretch/>
        </p:blipFill>
        <p:spPr>
          <a:xfrm>
            <a:off x="198322" y="205272"/>
            <a:ext cx="1236196" cy="387464"/>
          </a:xfrm>
          <a:prstGeom prst="rect">
            <a:avLst/>
          </a:prstGeom>
          <a:noFill/>
          <a:ln>
            <a:noFill/>
          </a:ln>
        </p:spPr>
      </p:pic>
      <p:sp>
        <p:nvSpPr>
          <p:cNvPr id="249" name="Shape 249"/>
          <p:cNvSpPr txBox="1"/>
          <p:nvPr/>
        </p:nvSpPr>
        <p:spPr>
          <a:xfrm>
            <a:off x="1497435" y="260504"/>
            <a:ext cx="2277197" cy="30008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Web Reports:</a:t>
            </a:r>
            <a:r>
              <a:rPr lang="en" sz="1400" b="1">
                <a:solidFill>
                  <a:schemeClr val="dk1"/>
                </a:solidFill>
                <a:latin typeface="Bookman Old Style"/>
                <a:ea typeface="Bookman Old Style"/>
                <a:cs typeface="Bookman Old Style"/>
                <a:sym typeface="Bookman Old Style"/>
              </a:rPr>
              <a:t>  </a:t>
            </a:r>
            <a:endParaRPr sz="1100"/>
          </a:p>
        </p:txBody>
      </p:sp>
      <p:sp>
        <p:nvSpPr>
          <p:cNvPr id="250" name="Shape 250"/>
          <p:cNvSpPr txBox="1"/>
          <p:nvPr/>
        </p:nvSpPr>
        <p:spPr>
          <a:xfrm>
            <a:off x="276837" y="887136"/>
            <a:ext cx="3384958" cy="214674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Administrative: </a:t>
            </a:r>
            <a:endParaRPr sz="1500">
              <a:solidFill>
                <a:schemeClr val="dk1"/>
              </a:solidFill>
              <a:latin typeface="Bookman Old Style"/>
              <a:ea typeface="Bookman Old Style"/>
              <a:cs typeface="Bookman Old Style"/>
              <a:sym typeface="Bookman Old Style"/>
            </a:endParaRPr>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Copyright</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Borrowing Invoices Received</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Lending Library</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Customers Cleared</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Outstanding Requests</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Requests by Username</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Staff Activity by Username</a:t>
            </a:r>
            <a:endParaRPr sz="1100"/>
          </a:p>
          <a:p>
            <a:pPr marL="0" marR="0" lvl="0" indent="0" algn="l" rtl="0">
              <a:spcBef>
                <a:spcPts val="0"/>
              </a:spcBef>
              <a:spcAft>
                <a:spcPts val="0"/>
              </a:spcAft>
              <a:buNone/>
            </a:pPr>
            <a:endParaRPr sz="1500">
              <a:solidFill>
                <a:schemeClr val="dk1"/>
              </a:solidFill>
              <a:latin typeface="Bookman Old Style"/>
              <a:ea typeface="Bookman Old Style"/>
              <a:cs typeface="Bookman Old Style"/>
              <a:sym typeface="Bookman Old Style"/>
            </a:endParaRPr>
          </a:p>
        </p:txBody>
      </p:sp>
      <p:pic>
        <p:nvPicPr>
          <p:cNvPr id="251" name="Shape 251" descr="A screenshot of a cell phone&#10;&#10;Description generated with very high confidence"/>
          <p:cNvPicPr preferRelativeResize="0"/>
          <p:nvPr/>
        </p:nvPicPr>
        <p:blipFill rotWithShape="1">
          <a:blip r:embed="rId5">
            <a:alphaModFix/>
          </a:blip>
          <a:srcRect/>
          <a:stretch/>
        </p:blipFill>
        <p:spPr>
          <a:xfrm>
            <a:off x="273841" y="3816659"/>
            <a:ext cx="3436144" cy="892969"/>
          </a:xfrm>
          <a:prstGeom prst="rect">
            <a:avLst/>
          </a:prstGeom>
          <a:noFill/>
          <a:ln>
            <a:noFill/>
          </a:ln>
        </p:spPr>
      </p:pic>
      <p:sp>
        <p:nvSpPr>
          <p:cNvPr id="252" name="Shape 252"/>
          <p:cNvSpPr txBox="1"/>
          <p:nvPr/>
        </p:nvSpPr>
        <p:spPr>
          <a:xfrm>
            <a:off x="253059" y="2947822"/>
            <a:ext cx="3343275" cy="76174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How to Access:</a:t>
            </a:r>
            <a:endParaRPr sz="1400">
              <a:solidFill>
                <a:schemeClr val="dk1"/>
              </a:solidFill>
              <a:latin typeface="Calibri"/>
              <a:ea typeface="Calibri"/>
              <a:cs typeface="Calibri"/>
              <a:sym typeface="Calibri"/>
            </a:endParaRPr>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Click on “System” tab</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Use Illiad credentials</a:t>
            </a:r>
            <a:endParaRPr sz="1500" b="1">
              <a:solidFill>
                <a:schemeClr val="dk1"/>
              </a:solidFill>
              <a:latin typeface="Bookman Old Style"/>
              <a:ea typeface="Bookman Old Style"/>
              <a:cs typeface="Bookman Old Style"/>
              <a:sym typeface="Bookman Old Style"/>
            </a:endParaRPr>
          </a:p>
        </p:txBody>
      </p:sp>
      <p:sp>
        <p:nvSpPr>
          <p:cNvPr id="253" name="Shape 253"/>
          <p:cNvSpPr txBox="1"/>
          <p:nvPr/>
        </p:nvSpPr>
        <p:spPr>
          <a:xfrm>
            <a:off x="4782983" y="289206"/>
            <a:ext cx="2057400" cy="30008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What you see: </a:t>
            </a:r>
            <a:endParaRPr sz="1400">
              <a:solidFill>
                <a:schemeClr val="dk1"/>
              </a:solidFill>
              <a:latin typeface="Calibri"/>
              <a:ea typeface="Calibri"/>
              <a:cs typeface="Calibri"/>
              <a:sym typeface="Calibri"/>
            </a:endParaRPr>
          </a:p>
        </p:txBody>
      </p:sp>
      <p:pic>
        <p:nvPicPr>
          <p:cNvPr id="254" name="Shape 254" descr="A screenshot of a social media post&#10;&#10;Description generated with very high confidence"/>
          <p:cNvPicPr preferRelativeResize="0"/>
          <p:nvPr/>
        </p:nvPicPr>
        <p:blipFill rotWithShape="1">
          <a:blip r:embed="rId6">
            <a:alphaModFix/>
          </a:blip>
          <a:srcRect/>
          <a:stretch/>
        </p:blipFill>
        <p:spPr>
          <a:xfrm>
            <a:off x="4813506" y="628350"/>
            <a:ext cx="1735931" cy="1650206"/>
          </a:xfrm>
          <a:prstGeom prst="rect">
            <a:avLst/>
          </a:prstGeom>
          <a:noFill/>
          <a:ln>
            <a:noFill/>
          </a:ln>
        </p:spPr>
      </p:pic>
      <p:pic>
        <p:nvPicPr>
          <p:cNvPr id="255" name="Shape 255" descr="A screenshot of a cell phone&#10;&#10;Description generated with very high confidence"/>
          <p:cNvPicPr preferRelativeResize="0"/>
          <p:nvPr/>
        </p:nvPicPr>
        <p:blipFill rotWithShape="1">
          <a:blip r:embed="rId7">
            <a:alphaModFix/>
          </a:blip>
          <a:srcRect/>
          <a:stretch/>
        </p:blipFill>
        <p:spPr>
          <a:xfrm>
            <a:off x="4782334" y="2945187"/>
            <a:ext cx="3189616" cy="1431215"/>
          </a:xfrm>
          <a:prstGeom prst="rect">
            <a:avLst/>
          </a:prstGeom>
          <a:noFill/>
          <a:ln>
            <a:noFill/>
          </a:ln>
        </p:spPr>
      </p:pic>
      <p:sp>
        <p:nvSpPr>
          <p:cNvPr id="256" name="Shape 256"/>
          <p:cNvSpPr txBox="1"/>
          <p:nvPr/>
        </p:nvSpPr>
        <p:spPr>
          <a:xfrm>
            <a:off x="4778606" y="2641448"/>
            <a:ext cx="4699046" cy="30008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Set specifications for the canned query:</a:t>
            </a:r>
            <a:r>
              <a:rPr lang="en" sz="1400" b="1">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Shape 261" descr="A close up of a door&#10;&#10;Description generated with high confidence"/>
          <p:cNvPicPr preferRelativeResize="0"/>
          <p:nvPr/>
        </p:nvPicPr>
        <p:blipFill rotWithShape="1">
          <a:blip r:embed="rId3">
            <a:alphaModFix/>
          </a:blip>
          <a:srcRect/>
          <a:stretch/>
        </p:blipFill>
        <p:spPr>
          <a:xfrm>
            <a:off x="-50334" y="0"/>
            <a:ext cx="9140992" cy="5142913"/>
          </a:xfrm>
          <a:prstGeom prst="rect">
            <a:avLst/>
          </a:prstGeom>
          <a:noFill/>
          <a:ln>
            <a:noFill/>
          </a:ln>
        </p:spPr>
      </p:pic>
      <p:pic>
        <p:nvPicPr>
          <p:cNvPr id="262" name="Shape 262"/>
          <p:cNvPicPr preferRelativeResize="0"/>
          <p:nvPr/>
        </p:nvPicPr>
        <p:blipFill rotWithShape="1">
          <a:blip r:embed="rId4">
            <a:alphaModFix/>
          </a:blip>
          <a:srcRect/>
          <a:stretch/>
        </p:blipFill>
        <p:spPr>
          <a:xfrm>
            <a:off x="229495" y="205272"/>
            <a:ext cx="1028379" cy="325119"/>
          </a:xfrm>
          <a:prstGeom prst="rect">
            <a:avLst/>
          </a:prstGeom>
          <a:noFill/>
          <a:ln>
            <a:noFill/>
          </a:ln>
        </p:spPr>
      </p:pic>
      <p:sp>
        <p:nvSpPr>
          <p:cNvPr id="263" name="Shape 263"/>
          <p:cNvSpPr txBox="1"/>
          <p:nvPr/>
        </p:nvSpPr>
        <p:spPr>
          <a:xfrm>
            <a:off x="1258444" y="218940"/>
            <a:ext cx="2360906" cy="30008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Custom Search</a:t>
            </a:r>
            <a:r>
              <a:rPr lang="en" sz="1400" b="1">
                <a:solidFill>
                  <a:schemeClr val="dk1"/>
                </a:solidFill>
                <a:latin typeface="Calibri"/>
                <a:ea typeface="Calibri"/>
                <a:cs typeface="Calibri"/>
                <a:sym typeface="Calibri"/>
              </a:rPr>
              <a:t>:  </a:t>
            </a:r>
            <a:endParaRPr sz="1100"/>
          </a:p>
        </p:txBody>
      </p:sp>
      <p:pic>
        <p:nvPicPr>
          <p:cNvPr id="264" name="Shape 264" descr="A screenshot of a social media post&#10;&#10;Description generated with very high confidence"/>
          <p:cNvPicPr preferRelativeResize="0"/>
          <p:nvPr/>
        </p:nvPicPr>
        <p:blipFill rotWithShape="1">
          <a:blip r:embed="rId5">
            <a:alphaModFix/>
          </a:blip>
          <a:srcRect/>
          <a:stretch/>
        </p:blipFill>
        <p:spPr>
          <a:xfrm>
            <a:off x="196299" y="962255"/>
            <a:ext cx="3264694" cy="942975"/>
          </a:xfrm>
          <a:prstGeom prst="rect">
            <a:avLst/>
          </a:prstGeom>
          <a:noFill/>
          <a:ln>
            <a:noFill/>
          </a:ln>
        </p:spPr>
      </p:pic>
      <p:pic>
        <p:nvPicPr>
          <p:cNvPr id="265" name="Shape 265" descr="A screenshot of a cell phone&#10;&#10;Description generated with very high confidence"/>
          <p:cNvPicPr preferRelativeResize="0"/>
          <p:nvPr/>
        </p:nvPicPr>
        <p:blipFill rotWithShape="1">
          <a:blip r:embed="rId6">
            <a:alphaModFix/>
          </a:blip>
          <a:srcRect/>
          <a:stretch/>
        </p:blipFill>
        <p:spPr>
          <a:xfrm>
            <a:off x="198322" y="2284401"/>
            <a:ext cx="3216035" cy="1513261"/>
          </a:xfrm>
          <a:prstGeom prst="rect">
            <a:avLst/>
          </a:prstGeom>
          <a:noFill/>
          <a:ln>
            <a:noFill/>
          </a:ln>
        </p:spPr>
      </p:pic>
      <p:pic>
        <p:nvPicPr>
          <p:cNvPr id="266" name="Shape 266" descr="A screenshot of a cell phone&#10;&#10;Description generated with very high confidence"/>
          <p:cNvPicPr preferRelativeResize="0"/>
          <p:nvPr/>
        </p:nvPicPr>
        <p:blipFill rotWithShape="1">
          <a:blip r:embed="rId7">
            <a:alphaModFix/>
          </a:blip>
          <a:srcRect/>
          <a:stretch/>
        </p:blipFill>
        <p:spPr>
          <a:xfrm>
            <a:off x="227549" y="4415239"/>
            <a:ext cx="2393156" cy="578644"/>
          </a:xfrm>
          <a:prstGeom prst="rect">
            <a:avLst/>
          </a:prstGeom>
          <a:noFill/>
          <a:ln>
            <a:noFill/>
          </a:ln>
        </p:spPr>
      </p:pic>
      <p:pic>
        <p:nvPicPr>
          <p:cNvPr id="267" name="Shape 267" descr="A screenshot of a cell phone&#10;&#10;Description generated with very high confidence"/>
          <p:cNvPicPr preferRelativeResize="0"/>
          <p:nvPr/>
        </p:nvPicPr>
        <p:blipFill rotWithShape="1">
          <a:blip r:embed="rId8">
            <a:alphaModFix/>
          </a:blip>
          <a:srcRect/>
          <a:stretch/>
        </p:blipFill>
        <p:spPr>
          <a:xfrm>
            <a:off x="4767445" y="685097"/>
            <a:ext cx="2728913" cy="700088"/>
          </a:xfrm>
          <a:prstGeom prst="rect">
            <a:avLst/>
          </a:prstGeom>
          <a:noFill/>
          <a:ln>
            <a:noFill/>
          </a:ln>
        </p:spPr>
      </p:pic>
      <p:pic>
        <p:nvPicPr>
          <p:cNvPr id="268" name="Shape 268" descr="A screenshot of a cell phone&#10;&#10;Description generated with very high confidence"/>
          <p:cNvPicPr preferRelativeResize="0"/>
          <p:nvPr/>
        </p:nvPicPr>
        <p:blipFill rotWithShape="1">
          <a:blip r:embed="rId9">
            <a:alphaModFix/>
          </a:blip>
          <a:srcRect/>
          <a:stretch/>
        </p:blipFill>
        <p:spPr>
          <a:xfrm>
            <a:off x="4767785" y="1900662"/>
            <a:ext cx="2621756" cy="807244"/>
          </a:xfrm>
          <a:prstGeom prst="rect">
            <a:avLst/>
          </a:prstGeom>
          <a:noFill/>
          <a:ln>
            <a:noFill/>
          </a:ln>
        </p:spPr>
      </p:pic>
      <p:sp>
        <p:nvSpPr>
          <p:cNvPr id="269" name="Shape 269"/>
          <p:cNvSpPr txBox="1"/>
          <p:nvPr/>
        </p:nvSpPr>
        <p:spPr>
          <a:xfrm>
            <a:off x="196299" y="685256"/>
            <a:ext cx="3191774" cy="30008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Custom Search on Home Tab</a:t>
            </a:r>
            <a:endParaRPr sz="1500">
              <a:solidFill>
                <a:schemeClr val="dk1"/>
              </a:solidFill>
              <a:latin typeface="Bookman Old Style"/>
              <a:ea typeface="Bookman Old Style"/>
              <a:cs typeface="Bookman Old Style"/>
              <a:sym typeface="Bookman Old Style"/>
            </a:endParaRPr>
          </a:p>
        </p:txBody>
      </p:sp>
      <p:sp>
        <p:nvSpPr>
          <p:cNvPr id="270" name="Shape 270"/>
          <p:cNvSpPr txBox="1"/>
          <p:nvPr/>
        </p:nvSpPr>
        <p:spPr>
          <a:xfrm>
            <a:off x="196299" y="2013146"/>
            <a:ext cx="4199607" cy="30008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Load a Saved Search… or</a:t>
            </a:r>
            <a:endParaRPr sz="1500">
              <a:solidFill>
                <a:schemeClr val="dk1"/>
              </a:solidFill>
              <a:latin typeface="Bookman Old Style"/>
              <a:ea typeface="Bookman Old Style"/>
              <a:cs typeface="Bookman Old Style"/>
              <a:sym typeface="Bookman Old Style"/>
            </a:endParaRPr>
          </a:p>
        </p:txBody>
      </p:sp>
      <p:sp>
        <p:nvSpPr>
          <p:cNvPr id="271" name="Shape 271"/>
          <p:cNvSpPr txBox="1"/>
          <p:nvPr/>
        </p:nvSpPr>
        <p:spPr>
          <a:xfrm>
            <a:off x="196299" y="3885442"/>
            <a:ext cx="4572000" cy="5309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Use the + to add criteria to the default settings in Custom Search</a:t>
            </a:r>
            <a:endParaRPr sz="1500">
              <a:solidFill>
                <a:schemeClr val="dk1"/>
              </a:solidFill>
              <a:latin typeface="Bookman Old Style"/>
              <a:ea typeface="Bookman Old Style"/>
              <a:cs typeface="Bookman Old Style"/>
              <a:sym typeface="Bookman Old Style"/>
            </a:endParaRPr>
          </a:p>
        </p:txBody>
      </p:sp>
      <p:sp>
        <p:nvSpPr>
          <p:cNvPr id="272" name="Shape 272"/>
          <p:cNvSpPr txBox="1"/>
          <p:nvPr/>
        </p:nvSpPr>
        <p:spPr>
          <a:xfrm>
            <a:off x="4767445" y="153318"/>
            <a:ext cx="4748734" cy="5309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Example: Books checked out to undergraduates</a:t>
            </a:r>
            <a:endParaRPr sz="1500" b="1">
              <a:solidFill>
                <a:schemeClr val="dk1"/>
              </a:solidFill>
              <a:latin typeface="Bookman Old Style"/>
              <a:ea typeface="Bookman Old Style"/>
              <a:cs typeface="Bookman Old Style"/>
              <a:sym typeface="Bookman Old Style"/>
            </a:endParaRPr>
          </a:p>
        </p:txBody>
      </p:sp>
      <p:sp>
        <p:nvSpPr>
          <p:cNvPr id="273" name="Shape 273"/>
          <p:cNvSpPr txBox="1"/>
          <p:nvPr/>
        </p:nvSpPr>
        <p:spPr>
          <a:xfrm>
            <a:off x="4767785" y="1592941"/>
            <a:ext cx="4572000" cy="30008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Example: Ipeds borrowing stats FY17</a:t>
            </a:r>
            <a:endParaRPr sz="1500">
              <a:solidFill>
                <a:schemeClr val="dk1"/>
              </a:solidFill>
              <a:latin typeface="Bookman Old Style"/>
              <a:ea typeface="Bookman Old Style"/>
              <a:cs typeface="Bookman Old Style"/>
              <a:sym typeface="Bookman Old Style"/>
            </a:endParaRPr>
          </a:p>
        </p:txBody>
      </p:sp>
      <p:pic>
        <p:nvPicPr>
          <p:cNvPr id="274" name="Shape 274"/>
          <p:cNvPicPr preferRelativeResize="0"/>
          <p:nvPr/>
        </p:nvPicPr>
        <p:blipFill rotWithShape="1">
          <a:blip r:embed="rId10">
            <a:alphaModFix/>
          </a:blip>
          <a:srcRect/>
          <a:stretch/>
        </p:blipFill>
        <p:spPr>
          <a:xfrm>
            <a:off x="4819398" y="3445871"/>
            <a:ext cx="2793613" cy="1200219"/>
          </a:xfrm>
          <a:prstGeom prst="rect">
            <a:avLst/>
          </a:prstGeom>
          <a:noFill/>
          <a:ln>
            <a:noFill/>
          </a:ln>
        </p:spPr>
      </p:pic>
      <p:sp>
        <p:nvSpPr>
          <p:cNvPr id="275" name="Shape 275"/>
          <p:cNvSpPr/>
          <p:nvPr/>
        </p:nvSpPr>
        <p:spPr>
          <a:xfrm>
            <a:off x="4767443" y="2917246"/>
            <a:ext cx="4160097" cy="5309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Example: Borrowing media requests for March, 2018</a:t>
            </a:r>
            <a:endParaRPr sz="15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Shape 280" descr="A close up of a door&#10;&#10;Description generated with high confidence"/>
          <p:cNvPicPr preferRelativeResize="0"/>
          <p:nvPr/>
        </p:nvPicPr>
        <p:blipFill rotWithShape="1">
          <a:blip r:embed="rId3">
            <a:alphaModFix/>
          </a:blip>
          <a:srcRect/>
          <a:stretch/>
        </p:blipFill>
        <p:spPr>
          <a:xfrm>
            <a:off x="0" y="-3749"/>
            <a:ext cx="9140992" cy="5142913"/>
          </a:xfrm>
          <a:prstGeom prst="rect">
            <a:avLst/>
          </a:prstGeom>
          <a:noFill/>
          <a:ln>
            <a:noFill/>
          </a:ln>
        </p:spPr>
      </p:pic>
      <p:pic>
        <p:nvPicPr>
          <p:cNvPr id="281" name="Shape 281"/>
          <p:cNvPicPr preferRelativeResize="0"/>
          <p:nvPr/>
        </p:nvPicPr>
        <p:blipFill rotWithShape="1">
          <a:blip r:embed="rId4">
            <a:alphaModFix/>
          </a:blip>
          <a:srcRect/>
          <a:stretch/>
        </p:blipFill>
        <p:spPr>
          <a:xfrm>
            <a:off x="198322" y="205272"/>
            <a:ext cx="1236196" cy="387464"/>
          </a:xfrm>
          <a:prstGeom prst="rect">
            <a:avLst/>
          </a:prstGeom>
          <a:noFill/>
          <a:ln>
            <a:noFill/>
          </a:ln>
        </p:spPr>
      </p:pic>
      <p:sp>
        <p:nvSpPr>
          <p:cNvPr id="282" name="Shape 282"/>
          <p:cNvSpPr txBox="1"/>
          <p:nvPr/>
        </p:nvSpPr>
        <p:spPr>
          <a:xfrm>
            <a:off x="1497435" y="260504"/>
            <a:ext cx="3001926" cy="30008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Custom Search:  PRO TIPS </a:t>
            </a:r>
            <a:r>
              <a:rPr lang="en" sz="1400" b="1">
                <a:solidFill>
                  <a:schemeClr val="dk1"/>
                </a:solidFill>
                <a:latin typeface="Calibri"/>
                <a:ea typeface="Calibri"/>
                <a:cs typeface="Calibri"/>
                <a:sym typeface="Calibri"/>
              </a:rPr>
              <a:t> </a:t>
            </a:r>
            <a:endParaRPr sz="1100"/>
          </a:p>
        </p:txBody>
      </p:sp>
      <p:pic>
        <p:nvPicPr>
          <p:cNvPr id="283" name="Shape 283" descr="A screenshot of a cell phone&#10;&#10;Description generated with very high confidence"/>
          <p:cNvPicPr preferRelativeResize="0"/>
          <p:nvPr/>
        </p:nvPicPr>
        <p:blipFill rotWithShape="1">
          <a:blip r:embed="rId5">
            <a:alphaModFix/>
          </a:blip>
          <a:srcRect/>
          <a:stretch/>
        </p:blipFill>
        <p:spPr>
          <a:xfrm>
            <a:off x="483502" y="3140434"/>
            <a:ext cx="2821781" cy="1857375"/>
          </a:xfrm>
          <a:prstGeom prst="rect">
            <a:avLst/>
          </a:prstGeom>
          <a:noFill/>
          <a:ln>
            <a:noFill/>
          </a:ln>
        </p:spPr>
      </p:pic>
      <p:sp>
        <p:nvSpPr>
          <p:cNvPr id="284" name="Shape 284"/>
          <p:cNvSpPr txBox="1"/>
          <p:nvPr/>
        </p:nvSpPr>
        <p:spPr>
          <a:xfrm>
            <a:off x="198322" y="725414"/>
            <a:ext cx="3558397" cy="237757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Column Chooser:</a:t>
            </a:r>
            <a:endParaRPr sz="1500" b="1">
              <a:solidFill>
                <a:schemeClr val="dk1"/>
              </a:solidFill>
              <a:latin typeface="Bookman Old Style"/>
              <a:ea typeface="Bookman Old Style"/>
              <a:cs typeface="Bookman Old Style"/>
              <a:sym typeface="Bookman Old Style"/>
            </a:endParaRPr>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Remove columns from search results</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Click &amp; Drag unwanted columns into the column chooser</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Save column preferences for future searches</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Protect patron privacy</a:t>
            </a:r>
            <a:endParaRPr sz="1100"/>
          </a:p>
          <a:p>
            <a:pPr marL="0" marR="0" lvl="0" indent="0" algn="l" rtl="0">
              <a:spcBef>
                <a:spcPts val="0"/>
              </a:spcBef>
              <a:spcAft>
                <a:spcPts val="0"/>
              </a:spcAft>
              <a:buNone/>
            </a:pPr>
            <a:endParaRPr sz="1500" b="1">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endParaRPr sz="1500">
              <a:solidFill>
                <a:schemeClr val="dk1"/>
              </a:solidFill>
              <a:latin typeface="Bookman Old Style"/>
              <a:ea typeface="Bookman Old Style"/>
              <a:cs typeface="Bookman Old Style"/>
              <a:sym typeface="Bookman Old Style"/>
            </a:endParaRPr>
          </a:p>
        </p:txBody>
      </p:sp>
      <p:sp>
        <p:nvSpPr>
          <p:cNvPr id="285" name="Shape 285"/>
          <p:cNvSpPr txBox="1"/>
          <p:nvPr/>
        </p:nvSpPr>
        <p:spPr>
          <a:xfrm>
            <a:off x="198322" y="2761420"/>
            <a:ext cx="3832789" cy="30008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Column Chooser in Action</a:t>
            </a:r>
            <a:endParaRPr sz="1100"/>
          </a:p>
        </p:txBody>
      </p:sp>
      <p:sp>
        <p:nvSpPr>
          <p:cNvPr id="286" name="Shape 286"/>
          <p:cNvSpPr/>
          <p:nvPr/>
        </p:nvSpPr>
        <p:spPr>
          <a:xfrm>
            <a:off x="4824100" y="2775925"/>
            <a:ext cx="3745195" cy="140807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Saved Searches:</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Re-use common or reoccurring  searches to avoid recreating the search each time</a:t>
            </a:r>
            <a:endParaRPr sz="1100"/>
          </a:p>
          <a:p>
            <a:pPr marL="0" marR="0" lvl="0" indent="0" algn="l" rtl="0">
              <a:spcBef>
                <a:spcPts val="0"/>
              </a:spcBef>
              <a:spcAft>
                <a:spcPts val="0"/>
              </a:spcAft>
              <a:buNone/>
            </a:pPr>
            <a:endParaRPr sz="1400">
              <a:solidFill>
                <a:schemeClr val="dk1"/>
              </a:solidFill>
              <a:latin typeface="Bookman Old Style"/>
              <a:ea typeface="Bookman Old Style"/>
              <a:cs typeface="Bookman Old Style"/>
              <a:sym typeface="Bookman Old Style"/>
            </a:endParaRPr>
          </a:p>
          <a:p>
            <a:pPr marL="254000" marR="0" lvl="0" indent="-165100" algn="l" rtl="0">
              <a:spcBef>
                <a:spcPts val="0"/>
              </a:spcBef>
              <a:spcAft>
                <a:spcPts val="0"/>
              </a:spcAft>
              <a:buClr>
                <a:schemeClr val="dk1"/>
              </a:buClr>
              <a:buSzPts val="1400"/>
              <a:buFont typeface="Calibri"/>
              <a:buNone/>
            </a:pPr>
            <a:endParaRPr sz="1400">
              <a:solidFill>
                <a:schemeClr val="dk1"/>
              </a:solidFill>
              <a:latin typeface="Bookman Old Style"/>
              <a:ea typeface="Bookman Old Style"/>
              <a:cs typeface="Bookman Old Style"/>
              <a:sym typeface="Bookman Old Style"/>
            </a:endParaRPr>
          </a:p>
        </p:txBody>
      </p:sp>
      <p:sp>
        <p:nvSpPr>
          <p:cNvPr id="287" name="Shape 287"/>
          <p:cNvSpPr txBox="1"/>
          <p:nvPr/>
        </p:nvSpPr>
        <p:spPr>
          <a:xfrm>
            <a:off x="4824100" y="756322"/>
            <a:ext cx="3629827" cy="168507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Export Files to Excel</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Data can be manipulated before exporting </a:t>
            </a:r>
            <a:endParaRPr sz="1100"/>
          </a:p>
          <a:p>
            <a:pPr marL="596900" marR="0" lvl="1" indent="-247650" algn="l" rtl="0">
              <a:spcBef>
                <a:spcPts val="0"/>
              </a:spcBef>
              <a:spcAft>
                <a:spcPts val="0"/>
              </a:spcAft>
              <a:buClr>
                <a:schemeClr val="dk1"/>
              </a:buClr>
              <a:buSzPts val="1500"/>
              <a:buFont typeface="Bookman Old Style"/>
              <a:buChar char="•"/>
            </a:pPr>
            <a:r>
              <a:rPr lang="en" sz="1500" b="0" i="0" u="none" strike="noStrike" cap="none">
                <a:solidFill>
                  <a:schemeClr val="dk1"/>
                </a:solidFill>
                <a:latin typeface="Bookman Old Style"/>
                <a:ea typeface="Bookman Old Style"/>
                <a:cs typeface="Bookman Old Style"/>
                <a:sym typeface="Bookman Old Style"/>
              </a:rPr>
              <a:t>Move Columns around</a:t>
            </a:r>
            <a:endParaRPr sz="1100"/>
          </a:p>
          <a:p>
            <a:pPr marL="596900" marR="0" lvl="1" indent="-247650" algn="l" rtl="0">
              <a:spcBef>
                <a:spcPts val="0"/>
              </a:spcBef>
              <a:spcAft>
                <a:spcPts val="0"/>
              </a:spcAft>
              <a:buClr>
                <a:schemeClr val="dk1"/>
              </a:buClr>
              <a:buSzPts val="1500"/>
              <a:buFont typeface="Bookman Old Style"/>
              <a:buChar char="•"/>
            </a:pPr>
            <a:r>
              <a:rPr lang="en" sz="1500" b="0" i="0" u="none" strike="noStrike" cap="none">
                <a:solidFill>
                  <a:schemeClr val="dk1"/>
                </a:solidFill>
                <a:latin typeface="Bookman Old Style"/>
                <a:ea typeface="Bookman Old Style"/>
                <a:cs typeface="Bookman Old Style"/>
                <a:sym typeface="Bookman Old Style"/>
              </a:rPr>
              <a:t>Filter specific data/columns</a:t>
            </a:r>
            <a:endParaRPr sz="1100"/>
          </a:p>
          <a:p>
            <a:pPr marL="596900" marR="0" lvl="1" indent="-247650" algn="l" rtl="0">
              <a:spcBef>
                <a:spcPts val="0"/>
              </a:spcBef>
              <a:spcAft>
                <a:spcPts val="0"/>
              </a:spcAft>
              <a:buClr>
                <a:schemeClr val="dk1"/>
              </a:buClr>
              <a:buSzPts val="1500"/>
              <a:buFont typeface="Bookman Old Style"/>
              <a:buChar char="•"/>
            </a:pPr>
            <a:r>
              <a:rPr lang="en" sz="1500" b="0" i="0" u="none" strike="noStrike" cap="none">
                <a:solidFill>
                  <a:schemeClr val="dk1"/>
                </a:solidFill>
                <a:latin typeface="Bookman Old Style"/>
                <a:ea typeface="Bookman Old Style"/>
                <a:cs typeface="Bookman Old Style"/>
                <a:sym typeface="Bookman Old Style"/>
              </a:rPr>
              <a:t>**Any filtering/column changes will be exported**</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Shape 292" descr="A close up of a door&#10;&#10;Description generated with high confidence"/>
          <p:cNvPicPr preferRelativeResize="0"/>
          <p:nvPr/>
        </p:nvPicPr>
        <p:blipFill rotWithShape="1">
          <a:blip r:embed="rId3">
            <a:alphaModFix/>
          </a:blip>
          <a:srcRect/>
          <a:stretch/>
        </p:blipFill>
        <p:spPr>
          <a:xfrm>
            <a:off x="3008" y="0"/>
            <a:ext cx="9140992" cy="5142913"/>
          </a:xfrm>
          <a:prstGeom prst="rect">
            <a:avLst/>
          </a:prstGeom>
          <a:noFill/>
          <a:ln>
            <a:noFill/>
          </a:ln>
        </p:spPr>
      </p:pic>
      <p:pic>
        <p:nvPicPr>
          <p:cNvPr id="293" name="Shape 293"/>
          <p:cNvPicPr preferRelativeResize="0"/>
          <p:nvPr/>
        </p:nvPicPr>
        <p:blipFill rotWithShape="1">
          <a:blip r:embed="rId4">
            <a:alphaModFix/>
          </a:blip>
          <a:srcRect/>
          <a:stretch/>
        </p:blipFill>
        <p:spPr>
          <a:xfrm>
            <a:off x="422114" y="102954"/>
            <a:ext cx="614305" cy="614305"/>
          </a:xfrm>
          <a:prstGeom prst="rect">
            <a:avLst/>
          </a:prstGeom>
          <a:noFill/>
          <a:ln>
            <a:noFill/>
          </a:ln>
        </p:spPr>
      </p:pic>
      <p:sp>
        <p:nvSpPr>
          <p:cNvPr id="294" name="Shape 294"/>
          <p:cNvSpPr txBox="1"/>
          <p:nvPr/>
        </p:nvSpPr>
        <p:spPr>
          <a:xfrm>
            <a:off x="6609584" y="408414"/>
            <a:ext cx="2090543" cy="94641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Consortium Level Reports: </a:t>
            </a:r>
            <a:endParaRPr sz="1100"/>
          </a:p>
          <a:p>
            <a:pPr marL="215900" marR="0" lvl="0" indent="-1270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215900" marR="0" lvl="0" indent="-1270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pic>
        <p:nvPicPr>
          <p:cNvPr id="295" name="Shape 295" descr="A screenshot of a cell phone&#10;&#10;Description generated with very high confidence"/>
          <p:cNvPicPr preferRelativeResize="0"/>
          <p:nvPr/>
        </p:nvPicPr>
        <p:blipFill rotWithShape="1">
          <a:blip r:embed="rId5">
            <a:alphaModFix/>
          </a:blip>
          <a:srcRect/>
          <a:stretch/>
        </p:blipFill>
        <p:spPr>
          <a:xfrm>
            <a:off x="6661161" y="996289"/>
            <a:ext cx="2142874" cy="1664656"/>
          </a:xfrm>
          <a:prstGeom prst="rect">
            <a:avLst/>
          </a:prstGeom>
          <a:noFill/>
          <a:ln>
            <a:noFill/>
          </a:ln>
        </p:spPr>
      </p:pic>
      <p:pic>
        <p:nvPicPr>
          <p:cNvPr id="296" name="Shape 296" descr="A screenshot of a social media post&#10;&#10;Description generated with very high confidence"/>
          <p:cNvPicPr preferRelativeResize="0"/>
          <p:nvPr/>
        </p:nvPicPr>
        <p:blipFill rotWithShape="1">
          <a:blip r:embed="rId6">
            <a:alphaModFix/>
          </a:blip>
          <a:srcRect/>
          <a:stretch/>
        </p:blipFill>
        <p:spPr>
          <a:xfrm>
            <a:off x="4656441" y="1689018"/>
            <a:ext cx="1970672" cy="2762399"/>
          </a:xfrm>
          <a:prstGeom prst="rect">
            <a:avLst/>
          </a:prstGeom>
          <a:noFill/>
          <a:ln>
            <a:noFill/>
          </a:ln>
        </p:spPr>
      </p:pic>
      <p:sp>
        <p:nvSpPr>
          <p:cNvPr id="297" name="Shape 297"/>
          <p:cNvSpPr txBox="1"/>
          <p:nvPr/>
        </p:nvSpPr>
        <p:spPr>
          <a:xfrm>
            <a:off x="4655776" y="1118656"/>
            <a:ext cx="2067732" cy="94641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Institutional Level Reports: </a:t>
            </a:r>
            <a:endParaRPr sz="1100"/>
          </a:p>
          <a:p>
            <a:pPr marL="215900" marR="0" lvl="0" indent="-1270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215900" marR="0" lvl="0" indent="-1270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pic>
        <p:nvPicPr>
          <p:cNvPr id="298" name="Shape 298"/>
          <p:cNvPicPr preferRelativeResize="0"/>
          <p:nvPr/>
        </p:nvPicPr>
        <p:blipFill rotWithShape="1">
          <a:blip r:embed="rId7">
            <a:alphaModFix/>
          </a:blip>
          <a:srcRect/>
          <a:stretch/>
        </p:blipFill>
        <p:spPr>
          <a:xfrm>
            <a:off x="6652280" y="3297594"/>
            <a:ext cx="2385771" cy="1690324"/>
          </a:xfrm>
          <a:prstGeom prst="rect">
            <a:avLst/>
          </a:prstGeom>
          <a:noFill/>
          <a:ln>
            <a:noFill/>
          </a:ln>
        </p:spPr>
      </p:pic>
      <p:sp>
        <p:nvSpPr>
          <p:cNvPr id="299" name="Shape 299"/>
          <p:cNvSpPr txBox="1"/>
          <p:nvPr/>
        </p:nvSpPr>
        <p:spPr>
          <a:xfrm>
            <a:off x="6606330" y="2699653"/>
            <a:ext cx="2477671" cy="5309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Other Assessment Tools</a:t>
            </a:r>
            <a:endParaRPr sz="1100"/>
          </a:p>
        </p:txBody>
      </p:sp>
      <p:sp>
        <p:nvSpPr>
          <p:cNvPr id="300" name="Shape 300"/>
          <p:cNvSpPr txBox="1"/>
          <p:nvPr/>
        </p:nvSpPr>
        <p:spPr>
          <a:xfrm>
            <a:off x="1189138" y="214983"/>
            <a:ext cx="3762463" cy="30008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OCLC Usage Statistics</a:t>
            </a:r>
            <a:endParaRPr sz="1100"/>
          </a:p>
        </p:txBody>
      </p:sp>
      <p:sp>
        <p:nvSpPr>
          <p:cNvPr id="301" name="Shape 301"/>
          <p:cNvSpPr/>
          <p:nvPr/>
        </p:nvSpPr>
        <p:spPr>
          <a:xfrm>
            <a:off x="155273" y="924587"/>
            <a:ext cx="4572000" cy="71558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Access:</a:t>
            </a:r>
            <a:endParaRPr sz="1500">
              <a:solidFill>
                <a:schemeClr val="dk1"/>
              </a:solidFill>
              <a:latin typeface="Bookman Old Style"/>
              <a:ea typeface="Bookman Old Style"/>
              <a:cs typeface="Bookman Old Style"/>
              <a:sym typeface="Bookman Old Style"/>
            </a:endParaRPr>
          </a:p>
          <a:p>
            <a:pPr marL="215900" marR="0" lvl="0" indent="-215900" algn="l" rtl="0">
              <a:spcBef>
                <a:spcPts val="0"/>
              </a:spcBef>
              <a:spcAft>
                <a:spcPts val="0"/>
              </a:spcAft>
              <a:buClr>
                <a:schemeClr val="dk1"/>
              </a:buClr>
              <a:buSzPts val="1400"/>
              <a:buFont typeface="Bookman Old Style"/>
              <a:buChar char="•"/>
            </a:pPr>
            <a:r>
              <a:rPr lang="en" sz="1400">
                <a:solidFill>
                  <a:schemeClr val="dk1"/>
                </a:solidFill>
                <a:latin typeface="Bookman Old Style"/>
                <a:ea typeface="Bookman Old Style"/>
                <a:cs typeface="Bookman Old Style"/>
                <a:sym typeface="Bookman Old Style"/>
              </a:rPr>
              <a:t>Link to through Worldshare </a:t>
            </a:r>
            <a:endParaRPr sz="1100"/>
          </a:p>
          <a:p>
            <a:pPr marL="215900" marR="0" lvl="0" indent="-215900" algn="l" rtl="0">
              <a:spcBef>
                <a:spcPts val="0"/>
              </a:spcBef>
              <a:spcAft>
                <a:spcPts val="0"/>
              </a:spcAft>
              <a:buClr>
                <a:schemeClr val="dk1"/>
              </a:buClr>
              <a:buSzPts val="1400"/>
              <a:buFont typeface="Bookman Old Style"/>
              <a:buChar char="•"/>
            </a:pPr>
            <a:r>
              <a:rPr lang="en" sz="1400">
                <a:solidFill>
                  <a:schemeClr val="dk1"/>
                </a:solidFill>
                <a:latin typeface="Bookman Old Style"/>
                <a:ea typeface="Bookman Old Style"/>
                <a:cs typeface="Bookman Old Style"/>
                <a:sym typeface="Bookman Old Style"/>
              </a:rPr>
              <a:t>http://www.stats.oclc.org/cusp/login</a:t>
            </a:r>
            <a:endParaRPr sz="1100"/>
          </a:p>
        </p:txBody>
      </p:sp>
      <p:pic>
        <p:nvPicPr>
          <p:cNvPr id="302" name="Shape 302"/>
          <p:cNvPicPr preferRelativeResize="0"/>
          <p:nvPr/>
        </p:nvPicPr>
        <p:blipFill rotWithShape="1">
          <a:blip r:embed="rId8">
            <a:alphaModFix/>
          </a:blip>
          <a:srcRect/>
          <a:stretch/>
        </p:blipFill>
        <p:spPr>
          <a:xfrm>
            <a:off x="155273" y="3064256"/>
            <a:ext cx="2658687" cy="1456652"/>
          </a:xfrm>
          <a:prstGeom prst="rect">
            <a:avLst/>
          </a:prstGeom>
          <a:noFill/>
          <a:ln>
            <a:noFill/>
          </a:ln>
        </p:spPr>
      </p:pic>
      <p:pic>
        <p:nvPicPr>
          <p:cNvPr id="303" name="Shape 303"/>
          <p:cNvPicPr preferRelativeResize="0"/>
          <p:nvPr/>
        </p:nvPicPr>
        <p:blipFill rotWithShape="1">
          <a:blip r:embed="rId9">
            <a:alphaModFix/>
          </a:blip>
          <a:srcRect/>
          <a:stretch/>
        </p:blipFill>
        <p:spPr>
          <a:xfrm>
            <a:off x="155273" y="1685089"/>
            <a:ext cx="3804920" cy="117539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Shape 308" descr="A close up of a door&#10;&#10;Description generated with high confidence"/>
          <p:cNvPicPr preferRelativeResize="0"/>
          <p:nvPr/>
        </p:nvPicPr>
        <p:blipFill rotWithShape="1">
          <a:blip r:embed="rId3">
            <a:alphaModFix/>
          </a:blip>
          <a:srcRect/>
          <a:stretch/>
        </p:blipFill>
        <p:spPr>
          <a:xfrm>
            <a:off x="0" y="587"/>
            <a:ext cx="9140992" cy="5142913"/>
          </a:xfrm>
          <a:prstGeom prst="rect">
            <a:avLst/>
          </a:prstGeom>
          <a:noFill/>
          <a:ln>
            <a:noFill/>
          </a:ln>
        </p:spPr>
      </p:pic>
      <p:sp>
        <p:nvSpPr>
          <p:cNvPr id="309" name="Shape 309"/>
          <p:cNvSpPr txBox="1"/>
          <p:nvPr/>
        </p:nvSpPr>
        <p:spPr>
          <a:xfrm>
            <a:off x="115843" y="184181"/>
            <a:ext cx="4069901" cy="5309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a:solidFill>
                  <a:schemeClr val="dk1"/>
                </a:solidFill>
                <a:latin typeface="UnifrakturMaguntia"/>
                <a:ea typeface="UnifrakturMaguntia"/>
                <a:cs typeface="UnifrakturMaguntia"/>
                <a:sym typeface="UnifrakturMaguntia"/>
              </a:rPr>
              <a:t>Chapter 5: Practices</a:t>
            </a:r>
            <a:endParaRPr sz="1100">
              <a:latin typeface="UnifrakturMaguntia"/>
              <a:ea typeface="UnifrakturMaguntia"/>
              <a:cs typeface="UnifrakturMaguntia"/>
              <a:sym typeface="UnifrakturMaguntia"/>
            </a:endParaRPr>
          </a:p>
        </p:txBody>
      </p:sp>
      <p:sp>
        <p:nvSpPr>
          <p:cNvPr id="310" name="Shape 310"/>
          <p:cNvSpPr txBox="1"/>
          <p:nvPr/>
        </p:nvSpPr>
        <p:spPr>
          <a:xfrm>
            <a:off x="295672" y="839453"/>
            <a:ext cx="4002434" cy="350865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Best Practices</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Gather statistics on a regular schedule</a:t>
            </a:r>
            <a:endParaRPr sz="1100"/>
          </a:p>
          <a:p>
            <a:pPr marL="0" marR="0" lvl="0" indent="0" algn="l" rtl="0">
              <a:spcBef>
                <a:spcPts val="0"/>
              </a:spcBef>
              <a:spcAft>
                <a:spcPts val="0"/>
              </a:spcAft>
              <a:buNone/>
            </a:pPr>
            <a:endParaRPr sz="1500">
              <a:solidFill>
                <a:schemeClr val="dk1"/>
              </a:solidFill>
              <a:latin typeface="Bookman Old Style"/>
              <a:ea typeface="Bookman Old Style"/>
              <a:cs typeface="Bookman Old Style"/>
              <a:sym typeface="Bookman Old Style"/>
            </a:endParaRPr>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Compare apples to apples: have a consistent baseline </a:t>
            </a:r>
            <a:endParaRPr sz="1100"/>
          </a:p>
          <a:p>
            <a:pPr marL="596900" marR="0" lvl="1" indent="-247650" algn="l" rtl="0">
              <a:spcBef>
                <a:spcPts val="0"/>
              </a:spcBef>
              <a:spcAft>
                <a:spcPts val="0"/>
              </a:spcAft>
              <a:buClr>
                <a:schemeClr val="dk1"/>
              </a:buClr>
              <a:buSzPts val="1500"/>
              <a:buFont typeface="Bookman Old Style"/>
              <a:buChar char="•"/>
            </a:pPr>
            <a:r>
              <a:rPr lang="en" sz="1500" b="0" i="0" u="none" strike="noStrike" cap="none">
                <a:solidFill>
                  <a:schemeClr val="dk1"/>
                </a:solidFill>
                <a:latin typeface="Bookman Old Style"/>
                <a:ea typeface="Bookman Old Style"/>
                <a:cs typeface="Bookman Old Style"/>
                <a:sym typeface="Bookman Old Style"/>
              </a:rPr>
              <a:t>(e.g. save &amp; reuse searches)</a:t>
            </a:r>
            <a:endParaRPr sz="1100"/>
          </a:p>
          <a:p>
            <a:pPr marL="342900" marR="0" lvl="1" indent="0" algn="l" rtl="0">
              <a:spcBef>
                <a:spcPts val="0"/>
              </a:spcBef>
              <a:spcAft>
                <a:spcPts val="0"/>
              </a:spcAft>
              <a:buNone/>
            </a:pPr>
            <a:endParaRPr sz="1500" b="0" i="0" u="none" strike="noStrike" cap="none">
              <a:solidFill>
                <a:schemeClr val="dk1"/>
              </a:solidFill>
              <a:latin typeface="Bookman Old Style"/>
              <a:ea typeface="Bookman Old Style"/>
              <a:cs typeface="Bookman Old Style"/>
              <a:sym typeface="Bookman Old Style"/>
            </a:endParaRPr>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Document, document, document</a:t>
            </a:r>
            <a:endParaRPr sz="1100"/>
          </a:p>
          <a:p>
            <a:pPr marL="596900" marR="0" lvl="1" indent="-247650" algn="l" rtl="0">
              <a:spcBef>
                <a:spcPts val="0"/>
              </a:spcBef>
              <a:spcAft>
                <a:spcPts val="0"/>
              </a:spcAft>
              <a:buClr>
                <a:schemeClr val="dk1"/>
              </a:buClr>
              <a:buSzPts val="1500"/>
              <a:buFont typeface="Bookman Old Style"/>
              <a:buChar char="•"/>
            </a:pPr>
            <a:r>
              <a:rPr lang="en" sz="1500" b="0" i="0" u="none" strike="noStrike" cap="none">
                <a:solidFill>
                  <a:schemeClr val="dk1"/>
                </a:solidFill>
                <a:latin typeface="Bookman Old Style"/>
                <a:ea typeface="Bookman Old Style"/>
                <a:cs typeface="Bookman Old Style"/>
                <a:sym typeface="Bookman Old Style"/>
              </a:rPr>
              <a:t>Export files to Excel and save. </a:t>
            </a:r>
            <a:endParaRPr sz="1100"/>
          </a:p>
          <a:p>
            <a:pPr marL="596900" marR="0" lvl="1" indent="-247650" algn="l" rtl="0">
              <a:spcBef>
                <a:spcPts val="0"/>
              </a:spcBef>
              <a:spcAft>
                <a:spcPts val="0"/>
              </a:spcAft>
              <a:buClr>
                <a:schemeClr val="dk1"/>
              </a:buClr>
              <a:buSzPts val="1500"/>
              <a:buFont typeface="Bookman Old Style"/>
              <a:buChar char="•"/>
            </a:pPr>
            <a:r>
              <a:rPr lang="en" sz="1500" b="0" i="0" u="none" strike="noStrike" cap="none">
                <a:solidFill>
                  <a:schemeClr val="dk1"/>
                </a:solidFill>
                <a:latin typeface="Bookman Old Style"/>
                <a:ea typeface="Bookman Old Style"/>
                <a:cs typeface="Bookman Old Style"/>
                <a:sym typeface="Bookman Old Style"/>
              </a:rPr>
              <a:t>Write down how you collect various types of statistics if searches can’t be saved </a:t>
            </a:r>
            <a:endParaRPr sz="1100"/>
          </a:p>
          <a:p>
            <a:pPr marL="939800" marR="0" lvl="2" indent="-247650" algn="l" rtl="0">
              <a:spcBef>
                <a:spcPts val="0"/>
              </a:spcBef>
              <a:spcAft>
                <a:spcPts val="0"/>
              </a:spcAft>
              <a:buClr>
                <a:schemeClr val="dk1"/>
              </a:buClr>
              <a:buSzPts val="1500"/>
              <a:buFont typeface="Bookman Old Style"/>
              <a:buChar char="•"/>
            </a:pPr>
            <a:r>
              <a:rPr lang="en" sz="1500" b="0" i="0" u="none" strike="noStrike" cap="none">
                <a:solidFill>
                  <a:schemeClr val="dk1"/>
                </a:solidFill>
                <a:latin typeface="Bookman Old Style"/>
                <a:ea typeface="Bookman Old Style"/>
                <a:cs typeface="Bookman Old Style"/>
                <a:sym typeface="Bookman Old Style"/>
              </a:rPr>
              <a:t>(ex. OCLC Usage Statistics</a:t>
            </a:r>
            <a:endParaRPr sz="1100"/>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1" name="Shape 311"/>
          <p:cNvSpPr/>
          <p:nvPr/>
        </p:nvSpPr>
        <p:spPr>
          <a:xfrm>
            <a:off x="4720015" y="1128004"/>
            <a:ext cx="4062369" cy="992579"/>
          </a:xfrm>
          <a:prstGeom prst="rect">
            <a:avLst/>
          </a:prstGeom>
          <a:noFill/>
          <a:ln>
            <a:noFill/>
          </a:ln>
        </p:spPr>
        <p:txBody>
          <a:bodyPr spcFirstLastPara="1" wrap="square" lIns="68575" tIns="34275" rIns="68575" bIns="34275" anchor="t" anchorCtr="0">
            <a:noAutofit/>
          </a:bodyPr>
          <a:lstStyle/>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Communicate results in ways that can be understood </a:t>
            </a:r>
            <a:endParaRPr sz="1100"/>
          </a:p>
          <a:p>
            <a:pPr marL="596900" marR="0" lvl="1" indent="-247650" algn="l" rtl="0">
              <a:spcBef>
                <a:spcPts val="0"/>
              </a:spcBef>
              <a:spcAft>
                <a:spcPts val="0"/>
              </a:spcAft>
              <a:buClr>
                <a:schemeClr val="dk1"/>
              </a:buClr>
              <a:buSzPts val="1500"/>
              <a:buFont typeface="Bookman Old Style"/>
              <a:buChar char="•"/>
            </a:pPr>
            <a:r>
              <a:rPr lang="en" sz="1500" b="0" i="0" u="none" strike="noStrike" cap="none">
                <a:solidFill>
                  <a:schemeClr val="dk1"/>
                </a:solidFill>
                <a:latin typeface="Bookman Old Style"/>
                <a:ea typeface="Bookman Old Style"/>
                <a:cs typeface="Bookman Old Style"/>
                <a:sym typeface="Bookman Old Style"/>
              </a:rPr>
              <a:t>Know your audience</a:t>
            </a:r>
            <a:endParaRPr sz="1100"/>
          </a:p>
          <a:p>
            <a:pPr marL="596900" marR="0" lvl="1" indent="-247650" algn="l" rtl="0">
              <a:spcBef>
                <a:spcPts val="0"/>
              </a:spcBef>
              <a:spcAft>
                <a:spcPts val="0"/>
              </a:spcAft>
              <a:buClr>
                <a:schemeClr val="dk1"/>
              </a:buClr>
              <a:buSzPts val="1500"/>
              <a:buFont typeface="Bookman Old Style"/>
              <a:buChar char="•"/>
            </a:pPr>
            <a:r>
              <a:rPr lang="en" sz="1500" b="0" i="0" u="none" strike="noStrike" cap="none">
                <a:solidFill>
                  <a:schemeClr val="dk1"/>
                </a:solidFill>
                <a:latin typeface="Bookman Old Style"/>
                <a:ea typeface="Bookman Old Style"/>
                <a:cs typeface="Bookman Old Style"/>
                <a:sym typeface="Bookman Old Style"/>
              </a:rPr>
              <a:t>Steer clear of too much jargon</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Shape 316" descr="A close up of a door&#10;&#10;Description generated with high confidence"/>
          <p:cNvPicPr preferRelativeResize="0"/>
          <p:nvPr/>
        </p:nvPicPr>
        <p:blipFill rotWithShape="1">
          <a:blip r:embed="rId3">
            <a:alphaModFix/>
          </a:blip>
          <a:srcRect/>
          <a:stretch/>
        </p:blipFill>
        <p:spPr>
          <a:xfrm>
            <a:off x="1509" y="300"/>
            <a:ext cx="9140994" cy="5142911"/>
          </a:xfrm>
          <a:prstGeom prst="rect">
            <a:avLst/>
          </a:prstGeom>
          <a:noFill/>
          <a:ln>
            <a:noFill/>
          </a:ln>
        </p:spPr>
      </p:pic>
      <p:sp>
        <p:nvSpPr>
          <p:cNvPr id="317" name="Shape 317"/>
          <p:cNvSpPr txBox="1"/>
          <p:nvPr/>
        </p:nvSpPr>
        <p:spPr>
          <a:xfrm>
            <a:off x="86263" y="862663"/>
            <a:ext cx="4173030" cy="2031326"/>
          </a:xfrm>
          <a:prstGeom prst="rect">
            <a:avLst/>
          </a:prstGeom>
          <a:noFill/>
          <a:ln>
            <a:noFill/>
          </a:ln>
        </p:spPr>
        <p:txBody>
          <a:bodyPr spcFirstLastPara="1" wrap="square" lIns="68575" tIns="34275" rIns="68575" bIns="34275" anchor="t" anchorCtr="0">
            <a:noAutofit/>
          </a:bodyPr>
          <a:lstStyle/>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Don’t use patron info if possible</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If using patron info, purge any saved patron info as possible once finished.</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Delinking vs. Deleting</a:t>
            </a:r>
            <a:endParaRPr sz="1100"/>
          </a:p>
          <a:p>
            <a:pPr marL="0" marR="0" lvl="0" indent="0" algn="l" rtl="0">
              <a:spcBef>
                <a:spcPts val="0"/>
              </a:spcBef>
              <a:spcAft>
                <a:spcPts val="0"/>
              </a:spcAft>
              <a:buNone/>
            </a:pPr>
            <a:r>
              <a:rPr lang="en" sz="1400">
                <a:solidFill>
                  <a:schemeClr val="dk1"/>
                </a:solidFill>
                <a:latin typeface="Calibri"/>
                <a:ea typeface="Calibri"/>
                <a:cs typeface="Calibri"/>
                <a:sym typeface="Calibri"/>
              </a:rPr>
              <a:t/>
            </a:r>
            <a:br>
              <a:rPr lang="en" sz="1400">
                <a:solidFill>
                  <a:schemeClr val="dk1"/>
                </a:solidFill>
                <a:latin typeface="Calibri"/>
                <a:ea typeface="Calibri"/>
                <a:cs typeface="Calibri"/>
                <a:sym typeface="Calibri"/>
              </a:rPr>
            </a:br>
            <a:r>
              <a:rPr lang="en" sz="1400">
                <a:solidFill>
                  <a:schemeClr val="dk1"/>
                </a:solidFill>
                <a:latin typeface="Calibri"/>
                <a:ea typeface="Calibri"/>
                <a:cs typeface="Calibri"/>
                <a:sym typeface="Calibri"/>
              </a:rPr>
              <a:t/>
            </a:r>
            <a:br>
              <a:rPr lang="en" sz="1400">
                <a:solidFill>
                  <a:schemeClr val="dk1"/>
                </a:solidFill>
                <a:latin typeface="Calibri"/>
                <a:ea typeface="Calibri"/>
                <a:cs typeface="Calibri"/>
                <a:sym typeface="Calibri"/>
              </a:rPr>
            </a:br>
            <a:r>
              <a:rPr lang="en" sz="1400">
                <a:solidFill>
                  <a:schemeClr val="dk1"/>
                </a:solidFill>
                <a:latin typeface="Calibri"/>
                <a:ea typeface="Calibri"/>
                <a:cs typeface="Calibri"/>
                <a:sym typeface="Calibri"/>
              </a:rPr>
              <a:t/>
            </a:r>
            <a:br>
              <a:rPr lang="en" sz="1400">
                <a:solidFill>
                  <a:schemeClr val="dk1"/>
                </a:solidFill>
                <a:latin typeface="Calibri"/>
                <a:ea typeface="Calibri"/>
                <a:cs typeface="Calibri"/>
                <a:sym typeface="Calibri"/>
              </a:rPr>
            </a:br>
            <a:r>
              <a:rPr lang="en" sz="1400">
                <a:solidFill>
                  <a:schemeClr val="dk1"/>
                </a:solidFill>
                <a:latin typeface="Calibri"/>
                <a:ea typeface="Calibri"/>
                <a:cs typeface="Calibri"/>
                <a:sym typeface="Calibri"/>
              </a:rPr>
              <a:t/>
            </a:r>
            <a:br>
              <a:rPr lang="en" sz="1400">
                <a:solidFill>
                  <a:schemeClr val="dk1"/>
                </a:solidFill>
                <a:latin typeface="Calibri"/>
                <a:ea typeface="Calibri"/>
                <a:cs typeface="Calibri"/>
                <a:sym typeface="Calibri"/>
              </a:rPr>
            </a:br>
            <a:endParaRPr sz="1400">
              <a:solidFill>
                <a:schemeClr val="dk1"/>
              </a:solidFill>
              <a:latin typeface="Calibri"/>
              <a:ea typeface="Calibri"/>
              <a:cs typeface="Calibri"/>
              <a:sym typeface="Calibri"/>
            </a:endParaRPr>
          </a:p>
        </p:txBody>
      </p:sp>
      <p:pic>
        <p:nvPicPr>
          <p:cNvPr id="318" name="Shape 318" descr="A close up of a device&#10;&#10;Description generated with high confidence"/>
          <p:cNvPicPr preferRelativeResize="0"/>
          <p:nvPr/>
        </p:nvPicPr>
        <p:blipFill rotWithShape="1">
          <a:blip r:embed="rId4">
            <a:alphaModFix/>
          </a:blip>
          <a:srcRect l="7855" r="8518"/>
          <a:stretch/>
        </p:blipFill>
        <p:spPr>
          <a:xfrm>
            <a:off x="104597" y="2576096"/>
            <a:ext cx="1237300" cy="794477"/>
          </a:xfrm>
          <a:prstGeom prst="rect">
            <a:avLst/>
          </a:prstGeom>
          <a:noFill/>
          <a:ln>
            <a:noFill/>
          </a:ln>
        </p:spPr>
      </p:pic>
      <p:pic>
        <p:nvPicPr>
          <p:cNvPr id="319" name="Shape 319" descr="A close up of a piece of paper&#10;&#10;Description generated with high confidence"/>
          <p:cNvPicPr preferRelativeResize="0"/>
          <p:nvPr/>
        </p:nvPicPr>
        <p:blipFill rotWithShape="1">
          <a:blip r:embed="rId5">
            <a:alphaModFix/>
          </a:blip>
          <a:srcRect/>
          <a:stretch/>
        </p:blipFill>
        <p:spPr>
          <a:xfrm>
            <a:off x="1576160" y="2576096"/>
            <a:ext cx="1293164" cy="786384"/>
          </a:xfrm>
          <a:prstGeom prst="rect">
            <a:avLst/>
          </a:prstGeom>
          <a:noFill/>
          <a:ln>
            <a:noFill/>
          </a:ln>
        </p:spPr>
      </p:pic>
      <p:pic>
        <p:nvPicPr>
          <p:cNvPr id="320" name="Shape 320"/>
          <p:cNvPicPr preferRelativeResize="0"/>
          <p:nvPr/>
        </p:nvPicPr>
        <p:blipFill rotWithShape="1">
          <a:blip r:embed="rId6">
            <a:alphaModFix/>
          </a:blip>
          <a:srcRect/>
          <a:stretch/>
        </p:blipFill>
        <p:spPr>
          <a:xfrm>
            <a:off x="3053272" y="2576097"/>
            <a:ext cx="1148529" cy="786384"/>
          </a:xfrm>
          <a:prstGeom prst="rect">
            <a:avLst/>
          </a:prstGeom>
          <a:noFill/>
          <a:ln>
            <a:noFill/>
          </a:ln>
        </p:spPr>
      </p:pic>
      <p:sp>
        <p:nvSpPr>
          <p:cNvPr id="321" name="Shape 321"/>
          <p:cNvSpPr txBox="1"/>
          <p:nvPr/>
        </p:nvSpPr>
        <p:spPr>
          <a:xfrm>
            <a:off x="107830" y="482584"/>
            <a:ext cx="3457808" cy="30008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Protecting Privacy</a:t>
            </a:r>
            <a:endParaRPr sz="1100"/>
          </a:p>
        </p:txBody>
      </p:sp>
      <p:sp>
        <p:nvSpPr>
          <p:cNvPr id="322" name="Shape 322"/>
          <p:cNvSpPr txBox="1"/>
          <p:nvPr/>
        </p:nvSpPr>
        <p:spPr>
          <a:xfrm>
            <a:off x="4989353" y="469960"/>
            <a:ext cx="3781337" cy="1915909"/>
          </a:xfrm>
          <a:prstGeom prst="rect">
            <a:avLst/>
          </a:prstGeom>
          <a:noFill/>
          <a:ln>
            <a:noFill/>
          </a:ln>
        </p:spPr>
        <p:txBody>
          <a:bodyPr spcFirstLastPara="1" wrap="square" lIns="68575" tIns="34275" rIns="68575" bIns="34275" anchor="t" anchorCtr="0">
            <a:noAutofit/>
          </a:bodyPr>
          <a:lstStyle/>
          <a:p>
            <a:pPr marL="215900" marR="0" lvl="0" indent="-2095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Hosted?  </a:t>
            </a:r>
            <a:endParaRPr sz="1100"/>
          </a:p>
          <a:p>
            <a:pPr marL="558800" marR="0" lvl="1" indent="-209550" algn="l" rtl="0">
              <a:spcBef>
                <a:spcPts val="0"/>
              </a:spcBef>
              <a:spcAft>
                <a:spcPts val="0"/>
              </a:spcAft>
              <a:buClr>
                <a:schemeClr val="dk1"/>
              </a:buClr>
              <a:buSzPts val="1500"/>
              <a:buFont typeface="Bookman Old Style"/>
              <a:buChar char="•"/>
            </a:pPr>
            <a:r>
              <a:rPr lang="en" sz="1500" b="0" i="0" u="none" strike="noStrike" cap="none">
                <a:solidFill>
                  <a:schemeClr val="dk1"/>
                </a:solidFill>
                <a:latin typeface="Bookman Old Style"/>
                <a:ea typeface="Bookman Old Style"/>
                <a:cs typeface="Bookman Old Style"/>
                <a:sym typeface="Bookman Old Style"/>
              </a:rPr>
              <a:t>Schedule delinking/deleting with OCLC</a:t>
            </a:r>
            <a:endParaRPr sz="1100"/>
          </a:p>
          <a:p>
            <a:pPr marL="215900" marR="0" lvl="0" indent="-2095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Self-Hosted?</a:t>
            </a:r>
            <a:endParaRPr sz="1100"/>
          </a:p>
          <a:p>
            <a:pPr marL="558800" marR="0" lvl="1" indent="-209550" algn="l" rtl="0">
              <a:spcBef>
                <a:spcPts val="0"/>
              </a:spcBef>
              <a:spcAft>
                <a:spcPts val="0"/>
              </a:spcAft>
              <a:buClr>
                <a:schemeClr val="dk1"/>
              </a:buClr>
              <a:buSzPts val="1500"/>
              <a:buFont typeface="Bookman Old Style"/>
              <a:buChar char="•"/>
            </a:pPr>
            <a:r>
              <a:rPr lang="en" sz="1500" b="0" i="0" u="none" strike="noStrike" cap="none">
                <a:solidFill>
                  <a:schemeClr val="dk1"/>
                </a:solidFill>
                <a:latin typeface="Bookman Old Style"/>
                <a:ea typeface="Bookman Old Style"/>
                <a:cs typeface="Bookman Old Style"/>
                <a:sym typeface="Bookman Old Style"/>
              </a:rPr>
              <a:t>(Very Carefully) use Database Manager to delink/delete</a:t>
            </a:r>
            <a:endParaRPr sz="1100"/>
          </a:p>
          <a:p>
            <a:pPr marL="215900" marR="0" lvl="0" indent="-2095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Communicate early and often with patrons about timelines</a:t>
            </a:r>
            <a:endParaRPr sz="1100"/>
          </a:p>
        </p:txBody>
      </p:sp>
      <p:sp>
        <p:nvSpPr>
          <p:cNvPr id="323" name="Shape 323"/>
          <p:cNvSpPr txBox="1"/>
          <p:nvPr/>
        </p:nvSpPr>
        <p:spPr>
          <a:xfrm>
            <a:off x="318239" y="2074313"/>
            <a:ext cx="1082179" cy="27699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a:solidFill>
                  <a:schemeClr val="dk1"/>
                </a:solidFill>
                <a:latin typeface="Bookman Old Style"/>
                <a:ea typeface="Bookman Old Style"/>
                <a:cs typeface="Bookman Old Style"/>
                <a:sym typeface="Bookman Old Style"/>
              </a:rPr>
              <a:t>Delink</a:t>
            </a:r>
            <a:endParaRPr sz="1100"/>
          </a:p>
        </p:txBody>
      </p:sp>
      <p:sp>
        <p:nvSpPr>
          <p:cNvPr id="324" name="Shape 324"/>
          <p:cNvSpPr txBox="1"/>
          <p:nvPr/>
        </p:nvSpPr>
        <p:spPr>
          <a:xfrm>
            <a:off x="1760056" y="2074313"/>
            <a:ext cx="1267523" cy="48474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a:solidFill>
                  <a:schemeClr val="dk1"/>
                </a:solidFill>
                <a:latin typeface="Bookman Old Style"/>
                <a:ea typeface="Bookman Old Style"/>
                <a:cs typeface="Bookman Old Style"/>
                <a:sym typeface="Bookman Old Style"/>
              </a:rPr>
              <a:t>Deleting TNs</a:t>
            </a:r>
            <a:endParaRPr sz="1100"/>
          </a:p>
        </p:txBody>
      </p:sp>
      <p:sp>
        <p:nvSpPr>
          <p:cNvPr id="325" name="Shape 325"/>
          <p:cNvSpPr txBox="1"/>
          <p:nvPr/>
        </p:nvSpPr>
        <p:spPr>
          <a:xfrm>
            <a:off x="3114557" y="2095094"/>
            <a:ext cx="1293181" cy="48474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a:solidFill>
                  <a:schemeClr val="dk1"/>
                </a:solidFill>
                <a:latin typeface="Bookman Old Style"/>
                <a:ea typeface="Bookman Old Style"/>
                <a:cs typeface="Bookman Old Style"/>
                <a:sym typeface="Bookman Old Style"/>
              </a:rPr>
              <a:t>Deletin</a:t>
            </a:r>
            <a:r>
              <a:rPr lang="en" sz="1400" b="1" u="sng">
                <a:solidFill>
                  <a:schemeClr val="dk1"/>
                </a:solidFill>
                <a:latin typeface="Bookman Old Style"/>
                <a:ea typeface="Bookman Old Style"/>
                <a:cs typeface="Bookman Old Style"/>
                <a:sym typeface="Bookman Old Style"/>
              </a:rPr>
              <a:t>g</a:t>
            </a:r>
            <a:r>
              <a:rPr lang="en" sz="1400" b="1">
                <a:solidFill>
                  <a:schemeClr val="dk1"/>
                </a:solidFill>
                <a:latin typeface="Bookman Old Style"/>
                <a:ea typeface="Bookman Old Style"/>
                <a:cs typeface="Bookman Old Style"/>
                <a:sym typeface="Bookman Old Style"/>
              </a:rPr>
              <a:t> Usernames</a:t>
            </a:r>
            <a:endParaRPr sz="1100"/>
          </a:p>
        </p:txBody>
      </p:sp>
      <p:sp>
        <p:nvSpPr>
          <p:cNvPr id="326" name="Shape 326"/>
          <p:cNvSpPr txBox="1"/>
          <p:nvPr/>
        </p:nvSpPr>
        <p:spPr>
          <a:xfrm>
            <a:off x="115381" y="3390129"/>
            <a:ext cx="1471562" cy="13157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Bookman Old Style"/>
                <a:ea typeface="Bookman Old Style"/>
                <a:cs typeface="Bookman Old Style"/>
                <a:sym typeface="Bookman Old Style"/>
              </a:rPr>
              <a:t>Break the relationship between users table and transactions table</a:t>
            </a:r>
            <a:endParaRPr sz="1100"/>
          </a:p>
        </p:txBody>
      </p:sp>
      <p:sp>
        <p:nvSpPr>
          <p:cNvPr id="327" name="Shape 327"/>
          <p:cNvSpPr txBox="1"/>
          <p:nvPr/>
        </p:nvSpPr>
        <p:spPr>
          <a:xfrm>
            <a:off x="1579124" y="3390129"/>
            <a:ext cx="1471562" cy="13157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Bookman Old Style"/>
                <a:ea typeface="Bookman Old Style"/>
                <a:cs typeface="Bookman Old Style"/>
                <a:sym typeface="Bookman Old Style"/>
              </a:rPr>
              <a:t>Delete completed transactions that are older than a given date</a:t>
            </a:r>
            <a:endParaRPr sz="1100"/>
          </a:p>
        </p:txBody>
      </p:sp>
      <p:sp>
        <p:nvSpPr>
          <p:cNvPr id="328" name="Shape 328"/>
          <p:cNvSpPr txBox="1"/>
          <p:nvPr/>
        </p:nvSpPr>
        <p:spPr>
          <a:xfrm>
            <a:off x="3054987" y="3390129"/>
            <a:ext cx="1471562" cy="13157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Bookman Old Style"/>
                <a:ea typeface="Bookman Old Style"/>
                <a:cs typeface="Bookman Old Style"/>
                <a:sym typeface="Bookman Old Style"/>
              </a:rPr>
              <a:t>Usernames that no longer have transactions can also be deleted</a:t>
            </a:r>
            <a:endParaRPr sz="1100"/>
          </a:p>
        </p:txBody>
      </p:sp>
      <p:pic>
        <p:nvPicPr>
          <p:cNvPr id="329" name="Shape 329" descr="A screenshot of a cell phone&#10;&#10;Description generated with very high confidence"/>
          <p:cNvPicPr preferRelativeResize="0"/>
          <p:nvPr/>
        </p:nvPicPr>
        <p:blipFill rotWithShape="1">
          <a:blip r:embed="rId7">
            <a:alphaModFix/>
          </a:blip>
          <a:srcRect/>
          <a:stretch/>
        </p:blipFill>
        <p:spPr>
          <a:xfrm>
            <a:off x="4731022" y="2651634"/>
            <a:ext cx="4286370" cy="17020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Shape 334" descr="A close up of a door&#10;&#10;Description generated with high confidence"/>
          <p:cNvPicPr preferRelativeResize="0"/>
          <p:nvPr/>
        </p:nvPicPr>
        <p:blipFill rotWithShape="1">
          <a:blip r:embed="rId3">
            <a:alphaModFix/>
          </a:blip>
          <a:srcRect/>
          <a:stretch/>
        </p:blipFill>
        <p:spPr>
          <a:xfrm>
            <a:off x="1503" y="293"/>
            <a:ext cx="9140992" cy="5142913"/>
          </a:xfrm>
          <a:prstGeom prst="rect">
            <a:avLst/>
          </a:prstGeom>
          <a:noFill/>
          <a:ln>
            <a:noFill/>
          </a:ln>
        </p:spPr>
      </p:pic>
      <p:sp>
        <p:nvSpPr>
          <p:cNvPr id="335" name="Shape 335"/>
          <p:cNvSpPr txBox="1"/>
          <p:nvPr/>
        </p:nvSpPr>
        <p:spPr>
          <a:xfrm>
            <a:off x="115843" y="184181"/>
            <a:ext cx="4069901" cy="1454244"/>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a:solidFill>
                  <a:schemeClr val="dk1"/>
                </a:solidFill>
                <a:latin typeface="UnifrakturMaguntia"/>
                <a:ea typeface="UnifrakturMaguntia"/>
                <a:cs typeface="UnifrakturMaguntia"/>
                <a:sym typeface="UnifrakturMaguntia"/>
              </a:rPr>
              <a:t>Chapter 6: </a:t>
            </a:r>
            <a:br>
              <a:rPr lang="en" sz="3000">
                <a:solidFill>
                  <a:schemeClr val="dk1"/>
                </a:solidFill>
                <a:latin typeface="UnifrakturMaguntia"/>
                <a:ea typeface="UnifrakturMaguntia"/>
                <a:cs typeface="UnifrakturMaguntia"/>
                <a:sym typeface="UnifrakturMaguntia"/>
              </a:rPr>
            </a:br>
            <a:r>
              <a:rPr lang="en" sz="3000">
                <a:solidFill>
                  <a:schemeClr val="dk1"/>
                </a:solidFill>
                <a:latin typeface="UnifrakturMaguntia"/>
                <a:ea typeface="UnifrakturMaguntia"/>
                <a:cs typeface="UnifrakturMaguntia"/>
                <a:sym typeface="UnifrakturMaguntia"/>
              </a:rPr>
              <a:t>Turning the Pages</a:t>
            </a:r>
            <a:endParaRPr sz="1100">
              <a:latin typeface="UnifrakturMaguntia"/>
              <a:ea typeface="UnifrakturMaguntia"/>
              <a:cs typeface="UnifrakturMaguntia"/>
              <a:sym typeface="UnifrakturMaguntia"/>
            </a:endParaRPr>
          </a:p>
          <a:p>
            <a:pPr marL="0" marR="0" lvl="0" indent="0" algn="ctr" rtl="0">
              <a:spcBef>
                <a:spcPts val="0"/>
              </a:spcBef>
              <a:spcAft>
                <a:spcPts val="0"/>
              </a:spcAft>
              <a:buNone/>
            </a:pPr>
            <a:endParaRPr sz="3000">
              <a:solidFill>
                <a:schemeClr val="dk1"/>
              </a:solidFill>
              <a:latin typeface="Arial"/>
              <a:ea typeface="Arial"/>
              <a:cs typeface="Arial"/>
              <a:sym typeface="Arial"/>
            </a:endParaRPr>
          </a:p>
        </p:txBody>
      </p:sp>
      <p:sp>
        <p:nvSpPr>
          <p:cNvPr id="336" name="Shape 336"/>
          <p:cNvSpPr txBox="1"/>
          <p:nvPr/>
        </p:nvSpPr>
        <p:spPr>
          <a:xfrm>
            <a:off x="178004" y="1442172"/>
            <a:ext cx="3944854" cy="279307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b="1">
                <a:solidFill>
                  <a:schemeClr val="dk1"/>
                </a:solidFill>
                <a:latin typeface="Bookman Old Style"/>
                <a:ea typeface="Bookman Old Style"/>
                <a:cs typeface="Bookman Old Style"/>
                <a:sym typeface="Bookman Old Style"/>
              </a:rPr>
              <a:t>What stories do you tell? </a:t>
            </a:r>
            <a:endParaRPr sz="1100"/>
          </a:p>
          <a:p>
            <a:pPr marL="0" marR="0" lvl="0" indent="0" algn="ctr" rtl="0">
              <a:spcBef>
                <a:spcPts val="0"/>
              </a:spcBef>
              <a:spcAft>
                <a:spcPts val="0"/>
              </a:spcAft>
              <a:buNone/>
            </a:pPr>
            <a:r>
              <a:rPr lang="en" sz="1400" b="1">
                <a:solidFill>
                  <a:schemeClr val="dk1"/>
                </a:solidFill>
                <a:latin typeface="Bookman Old Style"/>
                <a:ea typeface="Bookman Old Style"/>
                <a:cs typeface="Bookman Old Style"/>
                <a:sym typeface="Bookman Old Style"/>
              </a:rPr>
              <a:t/>
            </a:r>
            <a:br>
              <a:rPr lang="en" sz="1400" b="1">
                <a:solidFill>
                  <a:schemeClr val="dk1"/>
                </a:solidFill>
                <a:latin typeface="Bookman Old Style"/>
                <a:ea typeface="Bookman Old Style"/>
                <a:cs typeface="Bookman Old Style"/>
                <a:sym typeface="Bookman Old Style"/>
              </a:rPr>
            </a:br>
            <a:endParaRPr sz="1500" b="1">
              <a:solidFill>
                <a:schemeClr val="dk1"/>
              </a:solidFill>
              <a:latin typeface="Bookman Old Style"/>
              <a:ea typeface="Bookman Old Style"/>
              <a:cs typeface="Bookman Old Style"/>
              <a:sym typeface="Bookman Old Style"/>
            </a:endParaRPr>
          </a:p>
          <a:p>
            <a:pPr marL="0" marR="0" lvl="0" indent="0" algn="ctr" rtl="0">
              <a:spcBef>
                <a:spcPts val="0"/>
              </a:spcBef>
              <a:spcAft>
                <a:spcPts val="0"/>
              </a:spcAft>
              <a:buNone/>
            </a:pPr>
            <a:endParaRPr sz="1500" b="1">
              <a:solidFill>
                <a:schemeClr val="dk1"/>
              </a:solidFill>
              <a:latin typeface="Bookman Old Style"/>
              <a:ea typeface="Bookman Old Style"/>
              <a:cs typeface="Bookman Old Style"/>
              <a:sym typeface="Bookman Old Style"/>
            </a:endParaRPr>
          </a:p>
          <a:p>
            <a:pPr marL="0" marR="0" lvl="0" indent="0" algn="ctr" rtl="0">
              <a:spcBef>
                <a:spcPts val="0"/>
              </a:spcBef>
              <a:spcAft>
                <a:spcPts val="0"/>
              </a:spcAft>
              <a:buNone/>
            </a:pPr>
            <a:r>
              <a:rPr lang="en" sz="1500" b="1">
                <a:solidFill>
                  <a:schemeClr val="dk1"/>
                </a:solidFill>
                <a:latin typeface="Bookman Old Style"/>
                <a:ea typeface="Bookman Old Style"/>
                <a:cs typeface="Bookman Old Style"/>
                <a:sym typeface="Bookman Old Style"/>
              </a:rPr>
              <a:t>Has your data gathering led to change?</a:t>
            </a:r>
            <a:endParaRPr sz="1500">
              <a:solidFill>
                <a:schemeClr val="dk1"/>
              </a:solidFill>
              <a:latin typeface="Calibri"/>
              <a:ea typeface="Calibri"/>
              <a:cs typeface="Calibri"/>
              <a:sym typeface="Calibri"/>
            </a:endParaRPr>
          </a:p>
          <a:p>
            <a:pPr marL="0" marR="0" lvl="0" indent="0" algn="ctr" rtl="0">
              <a:spcBef>
                <a:spcPts val="0"/>
              </a:spcBef>
              <a:spcAft>
                <a:spcPts val="0"/>
              </a:spcAft>
              <a:buNone/>
            </a:pPr>
            <a:endParaRPr sz="1500" b="1">
              <a:solidFill>
                <a:schemeClr val="dk1"/>
              </a:solidFill>
              <a:latin typeface="Bookman Old Style"/>
              <a:ea typeface="Bookman Old Style"/>
              <a:cs typeface="Bookman Old Style"/>
              <a:sym typeface="Bookman Old Style"/>
            </a:endParaRPr>
          </a:p>
          <a:p>
            <a:pPr marL="0" marR="0" lvl="0" indent="0" algn="ctr" rtl="0">
              <a:spcBef>
                <a:spcPts val="0"/>
              </a:spcBef>
              <a:spcAft>
                <a:spcPts val="0"/>
              </a:spcAft>
              <a:buNone/>
            </a:pPr>
            <a:endParaRPr sz="1500" b="1">
              <a:solidFill>
                <a:schemeClr val="dk1"/>
              </a:solidFill>
              <a:latin typeface="Bookman Old Style"/>
              <a:ea typeface="Bookman Old Style"/>
              <a:cs typeface="Bookman Old Style"/>
              <a:sym typeface="Bookman Old Style"/>
            </a:endParaRPr>
          </a:p>
          <a:p>
            <a:pPr marL="0" marR="0" lvl="0" indent="0" algn="ctr" rtl="0">
              <a:spcBef>
                <a:spcPts val="0"/>
              </a:spcBef>
              <a:spcAft>
                <a:spcPts val="0"/>
              </a:spcAft>
              <a:buNone/>
            </a:pPr>
            <a:endParaRPr sz="1500" b="1">
              <a:solidFill>
                <a:schemeClr val="dk1"/>
              </a:solidFill>
              <a:latin typeface="Bookman Old Style"/>
              <a:ea typeface="Bookman Old Style"/>
              <a:cs typeface="Bookman Old Style"/>
              <a:sym typeface="Bookman Old Style"/>
            </a:endParaRPr>
          </a:p>
          <a:p>
            <a:pPr marL="0" marR="0" lvl="0" indent="0" algn="ctr" rtl="0">
              <a:spcBef>
                <a:spcPts val="0"/>
              </a:spcBef>
              <a:spcAft>
                <a:spcPts val="0"/>
              </a:spcAft>
              <a:buNone/>
            </a:pPr>
            <a:r>
              <a:rPr lang="en" sz="1500" b="1">
                <a:solidFill>
                  <a:schemeClr val="dk1"/>
                </a:solidFill>
                <a:latin typeface="Bookman Old Style"/>
                <a:ea typeface="Bookman Old Style"/>
                <a:cs typeface="Bookman Old Style"/>
                <a:sym typeface="Bookman Old Style"/>
              </a:rPr>
              <a:t>What changes would you like to see that data might support? </a:t>
            </a:r>
            <a:endParaRPr sz="1500">
              <a:solidFill>
                <a:schemeClr val="dk1"/>
              </a:solidFill>
              <a:latin typeface="Calibri"/>
              <a:ea typeface="Calibri"/>
              <a:cs typeface="Calibri"/>
              <a:sym typeface="Calibri"/>
            </a:endParaRPr>
          </a:p>
          <a:p>
            <a:pPr marL="0" marR="0" lvl="0" indent="0" algn="ctr" rtl="0">
              <a:spcBef>
                <a:spcPts val="0"/>
              </a:spcBef>
              <a:spcAft>
                <a:spcPts val="0"/>
              </a:spcAft>
              <a:buNone/>
            </a:pPr>
            <a:endParaRPr sz="1400" b="1">
              <a:solidFill>
                <a:schemeClr val="dk1"/>
              </a:solidFill>
              <a:latin typeface="Bookman Old Style"/>
              <a:ea typeface="Bookman Old Style"/>
              <a:cs typeface="Bookman Old Style"/>
              <a:sym typeface="Bookman Old Style"/>
            </a:endParaRPr>
          </a:p>
        </p:txBody>
      </p:sp>
      <p:sp>
        <p:nvSpPr>
          <p:cNvPr id="337" name="Shape 337"/>
          <p:cNvSpPr txBox="1"/>
          <p:nvPr/>
        </p:nvSpPr>
        <p:spPr>
          <a:xfrm>
            <a:off x="4660250" y="1220269"/>
            <a:ext cx="4572000" cy="2123658"/>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b="1">
              <a:solidFill>
                <a:schemeClr val="dk1"/>
              </a:solidFill>
              <a:latin typeface="Bookman Old Style"/>
              <a:ea typeface="Bookman Old Style"/>
              <a:cs typeface="Bookman Old Style"/>
              <a:sym typeface="Bookman Old Style"/>
            </a:endParaRPr>
          </a:p>
          <a:p>
            <a:pPr marL="0" marR="0" lvl="0" indent="0" algn="ctr" rtl="0">
              <a:spcBef>
                <a:spcPts val="0"/>
              </a:spcBef>
              <a:spcAft>
                <a:spcPts val="0"/>
              </a:spcAft>
              <a:buNone/>
            </a:pPr>
            <a:r>
              <a:rPr lang="en" sz="1500" b="1">
                <a:solidFill>
                  <a:schemeClr val="dk1"/>
                </a:solidFill>
                <a:latin typeface="Bookman Old Style"/>
                <a:ea typeface="Bookman Old Style"/>
                <a:cs typeface="Bookman Old Style"/>
                <a:sym typeface="Bookman Old Style"/>
              </a:rPr>
              <a:t>What challenges do you experience in data gathering/storytelling?  </a:t>
            </a:r>
            <a:r>
              <a:rPr lang="en" sz="1500">
                <a:solidFill>
                  <a:schemeClr val="dk1"/>
                </a:solidFill>
                <a:latin typeface="Bookman Old Style"/>
                <a:ea typeface="Bookman Old Style"/>
                <a:cs typeface="Bookman Old Style"/>
                <a:sym typeface="Bookman Old Style"/>
              </a:rPr>
              <a:t>​</a:t>
            </a:r>
            <a:endParaRPr sz="1500">
              <a:solidFill>
                <a:schemeClr val="dk1"/>
              </a:solidFill>
              <a:latin typeface="Calibri"/>
              <a:ea typeface="Calibri"/>
              <a:cs typeface="Calibri"/>
              <a:sym typeface="Calibri"/>
            </a:endParaRPr>
          </a:p>
          <a:p>
            <a:pPr marL="0" marR="0" lvl="0" indent="0" algn="ctr" rtl="0">
              <a:spcBef>
                <a:spcPts val="0"/>
              </a:spcBef>
              <a:spcAft>
                <a:spcPts val="0"/>
              </a:spcAft>
              <a:buNone/>
            </a:pPr>
            <a:r>
              <a:rPr lang="en" sz="1500">
                <a:solidFill>
                  <a:schemeClr val="dk1"/>
                </a:solidFill>
                <a:latin typeface="Bookman Old Style"/>
                <a:ea typeface="Bookman Old Style"/>
                <a:cs typeface="Bookman Old Style"/>
                <a:sym typeface="Bookman Old Style"/>
              </a:rPr>
              <a:t>​</a:t>
            </a:r>
            <a:endParaRPr sz="1500">
              <a:solidFill>
                <a:schemeClr val="dk1"/>
              </a:solidFill>
              <a:latin typeface="Quattrocento Sans"/>
              <a:ea typeface="Quattrocento Sans"/>
              <a:cs typeface="Quattrocento Sans"/>
              <a:sym typeface="Quattrocento Sans"/>
            </a:endParaRPr>
          </a:p>
          <a:p>
            <a:pPr marL="0" marR="0" lvl="0" indent="0" algn="ctr" rtl="0">
              <a:spcBef>
                <a:spcPts val="0"/>
              </a:spcBef>
              <a:spcAft>
                <a:spcPts val="0"/>
              </a:spcAft>
              <a:buNone/>
            </a:pPr>
            <a:endParaRPr sz="1500" b="1">
              <a:solidFill>
                <a:schemeClr val="dk1"/>
              </a:solidFill>
              <a:latin typeface="Bookman Old Style"/>
              <a:ea typeface="Bookman Old Style"/>
              <a:cs typeface="Bookman Old Style"/>
              <a:sym typeface="Bookman Old Style"/>
            </a:endParaRPr>
          </a:p>
          <a:p>
            <a:pPr marL="0" marR="0" lvl="0" indent="0" algn="ctr" rtl="0">
              <a:spcBef>
                <a:spcPts val="0"/>
              </a:spcBef>
              <a:spcAft>
                <a:spcPts val="0"/>
              </a:spcAft>
              <a:buNone/>
            </a:pPr>
            <a:endParaRPr sz="1500" b="1">
              <a:solidFill>
                <a:schemeClr val="dk1"/>
              </a:solidFill>
              <a:latin typeface="Bookman Old Style"/>
              <a:ea typeface="Bookman Old Style"/>
              <a:cs typeface="Bookman Old Style"/>
              <a:sym typeface="Bookman Old Style"/>
            </a:endParaRPr>
          </a:p>
          <a:p>
            <a:pPr marL="0" marR="0" lvl="0" indent="0" algn="ctr" rtl="0">
              <a:spcBef>
                <a:spcPts val="0"/>
              </a:spcBef>
              <a:spcAft>
                <a:spcPts val="0"/>
              </a:spcAft>
              <a:buNone/>
            </a:pPr>
            <a:endParaRPr sz="1500" b="1">
              <a:solidFill>
                <a:schemeClr val="dk1"/>
              </a:solidFill>
              <a:latin typeface="Bookman Old Style"/>
              <a:ea typeface="Bookman Old Style"/>
              <a:cs typeface="Bookman Old Style"/>
              <a:sym typeface="Bookman Old Style"/>
            </a:endParaRPr>
          </a:p>
          <a:p>
            <a:pPr marL="0" marR="0" lvl="0" indent="0" algn="ctr" rtl="0">
              <a:spcBef>
                <a:spcPts val="0"/>
              </a:spcBef>
              <a:spcAft>
                <a:spcPts val="0"/>
              </a:spcAft>
              <a:buNone/>
            </a:pPr>
            <a:r>
              <a:rPr lang="en" sz="1500" b="1">
                <a:solidFill>
                  <a:schemeClr val="dk1"/>
                </a:solidFill>
                <a:latin typeface="Bookman Old Style"/>
                <a:ea typeface="Bookman Old Style"/>
                <a:cs typeface="Bookman Old Style"/>
                <a:sym typeface="Bookman Old Style"/>
              </a:rPr>
              <a:t>What tools do you use to tell your ILL stories?</a:t>
            </a:r>
            <a:r>
              <a:rPr lang="en" sz="1500">
                <a:solidFill>
                  <a:schemeClr val="dk1"/>
                </a:solidFill>
                <a:latin typeface="Bookman Old Style"/>
                <a:ea typeface="Bookman Old Style"/>
                <a:cs typeface="Bookman Old Style"/>
                <a:sym typeface="Bookman Old Style"/>
              </a:rPr>
              <a:t>​</a:t>
            </a:r>
            <a:endParaRPr sz="15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Shape 343" descr="A close up of a door&#10;&#10;Description generated with high confidence"/>
          <p:cNvPicPr preferRelativeResize="0"/>
          <p:nvPr/>
        </p:nvPicPr>
        <p:blipFill rotWithShape="1">
          <a:blip r:embed="rId3">
            <a:alphaModFix/>
          </a:blip>
          <a:srcRect/>
          <a:stretch/>
        </p:blipFill>
        <p:spPr>
          <a:xfrm>
            <a:off x="1503" y="293"/>
            <a:ext cx="9140992" cy="5142913"/>
          </a:xfrm>
          <a:prstGeom prst="rect">
            <a:avLst/>
          </a:prstGeom>
          <a:noFill/>
          <a:ln>
            <a:noFill/>
          </a:ln>
        </p:spPr>
      </p:pic>
      <p:pic>
        <p:nvPicPr>
          <p:cNvPr id="344" name="Shape 344"/>
          <p:cNvPicPr preferRelativeResize="0"/>
          <p:nvPr/>
        </p:nvPicPr>
        <p:blipFill>
          <a:blip r:embed="rId4">
            <a:alphaModFix/>
          </a:blip>
          <a:stretch>
            <a:fillRect/>
          </a:stretch>
        </p:blipFill>
        <p:spPr>
          <a:xfrm>
            <a:off x="702425" y="-2251"/>
            <a:ext cx="2967399" cy="1794950"/>
          </a:xfrm>
          <a:prstGeom prst="rect">
            <a:avLst/>
          </a:prstGeom>
          <a:noFill/>
          <a:ln>
            <a:noFill/>
          </a:ln>
        </p:spPr>
      </p:pic>
      <p:pic>
        <p:nvPicPr>
          <p:cNvPr id="345" name="Shape 345"/>
          <p:cNvPicPr preferRelativeResize="0"/>
          <p:nvPr/>
        </p:nvPicPr>
        <p:blipFill>
          <a:blip r:embed="rId5">
            <a:alphaModFix/>
          </a:blip>
          <a:stretch>
            <a:fillRect/>
          </a:stretch>
        </p:blipFill>
        <p:spPr>
          <a:xfrm>
            <a:off x="4560550" y="-75900"/>
            <a:ext cx="4542851" cy="1975779"/>
          </a:xfrm>
          <a:prstGeom prst="rect">
            <a:avLst/>
          </a:prstGeom>
          <a:noFill/>
          <a:ln>
            <a:noFill/>
          </a:ln>
        </p:spPr>
      </p:pic>
      <p:pic>
        <p:nvPicPr>
          <p:cNvPr id="346" name="Shape 346"/>
          <p:cNvPicPr preferRelativeResize="0"/>
          <p:nvPr/>
        </p:nvPicPr>
        <p:blipFill>
          <a:blip r:embed="rId6">
            <a:alphaModFix/>
          </a:blip>
          <a:stretch>
            <a:fillRect/>
          </a:stretch>
        </p:blipFill>
        <p:spPr>
          <a:xfrm>
            <a:off x="4560550" y="1587925"/>
            <a:ext cx="4644500" cy="35555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693348" y="629683"/>
            <a:ext cx="7886700" cy="994172"/>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endParaRPr sz="3300" b="0" i="0" u="none" strike="noStrike" cap="none">
              <a:solidFill>
                <a:schemeClr val="dk1"/>
              </a:solidFill>
              <a:latin typeface="Calibri"/>
              <a:ea typeface="Calibri"/>
              <a:cs typeface="Calibri"/>
              <a:sym typeface="Calibri"/>
            </a:endParaRPr>
          </a:p>
        </p:txBody>
      </p:sp>
      <p:pic>
        <p:nvPicPr>
          <p:cNvPr id="147" name="Shape 147" descr="A close up of a door&#10;&#10;Description generated with high confidence"/>
          <p:cNvPicPr preferRelativeResize="0">
            <a:picLocks noGrp="1"/>
          </p:cNvPicPr>
          <p:nvPr>
            <p:ph type="body" idx="1"/>
          </p:nvPr>
        </p:nvPicPr>
        <p:blipFill rotWithShape="1">
          <a:blip r:embed="rId3">
            <a:alphaModFix/>
          </a:blip>
          <a:srcRect l="212" t="567" r="1488"/>
          <a:stretch/>
        </p:blipFill>
        <p:spPr>
          <a:xfrm>
            <a:off x="0" y="0"/>
            <a:ext cx="9124406" cy="5133211"/>
          </a:xfrm>
          <a:prstGeom prst="rect">
            <a:avLst/>
          </a:prstGeom>
          <a:noFill/>
          <a:ln>
            <a:noFill/>
          </a:ln>
        </p:spPr>
      </p:pic>
      <p:sp>
        <p:nvSpPr>
          <p:cNvPr id="148" name="Shape 148"/>
          <p:cNvSpPr txBox="1"/>
          <p:nvPr/>
        </p:nvSpPr>
        <p:spPr>
          <a:xfrm>
            <a:off x="490009" y="484284"/>
            <a:ext cx="3771900" cy="5309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a:solidFill>
                  <a:schemeClr val="dk1"/>
                </a:solidFill>
                <a:latin typeface="UnifrakturMaguntia"/>
                <a:ea typeface="UnifrakturMaguntia"/>
                <a:cs typeface="UnifrakturMaguntia"/>
                <a:sym typeface="UnifrakturMaguntia"/>
              </a:rPr>
              <a:t>Tell Your ILL Story</a:t>
            </a:r>
            <a:endParaRPr sz="1100">
              <a:latin typeface="UnifrakturMaguntia"/>
              <a:ea typeface="UnifrakturMaguntia"/>
              <a:cs typeface="UnifrakturMaguntia"/>
              <a:sym typeface="UnifrakturMaguntia"/>
            </a:endParaRPr>
          </a:p>
        </p:txBody>
      </p:sp>
      <p:sp>
        <p:nvSpPr>
          <p:cNvPr id="149" name="Shape 149"/>
          <p:cNvSpPr txBox="1"/>
          <p:nvPr/>
        </p:nvSpPr>
        <p:spPr>
          <a:xfrm>
            <a:off x="84293" y="1042528"/>
            <a:ext cx="4353168"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a:solidFill>
                  <a:schemeClr val="dk1"/>
                </a:solidFill>
                <a:latin typeface="Bookman Old Style"/>
                <a:ea typeface="Bookman Old Style"/>
                <a:cs typeface="Bookman Old Style"/>
                <a:sym typeface="Bookman Old Style"/>
              </a:rPr>
              <a:t>Collecting &amp; Using ILL Statistics</a:t>
            </a:r>
            <a:endParaRPr sz="1100"/>
          </a:p>
        </p:txBody>
      </p:sp>
      <p:sp>
        <p:nvSpPr>
          <p:cNvPr id="150" name="Shape 150"/>
          <p:cNvSpPr txBox="1"/>
          <p:nvPr/>
        </p:nvSpPr>
        <p:spPr>
          <a:xfrm>
            <a:off x="271992" y="2379035"/>
            <a:ext cx="3870041" cy="1361911"/>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a:solidFill>
                  <a:schemeClr val="dk1"/>
                </a:solidFill>
                <a:latin typeface="Bookman Old Style"/>
                <a:ea typeface="Bookman Old Style"/>
                <a:cs typeface="Bookman Old Style"/>
                <a:sym typeface="Bookman Old Style"/>
              </a:rPr>
              <a:t>Prepared for </a:t>
            </a:r>
            <a:endParaRPr sz="1100"/>
          </a:p>
          <a:p>
            <a:pPr marL="0" marR="0" lvl="0" indent="0" algn="l" rtl="0">
              <a:spcBef>
                <a:spcPts val="0"/>
              </a:spcBef>
              <a:spcAft>
                <a:spcPts val="0"/>
              </a:spcAft>
              <a:buNone/>
            </a:pPr>
            <a:endParaRPr sz="210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endParaRPr sz="210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endParaRPr sz="2100">
              <a:solidFill>
                <a:schemeClr val="dk1"/>
              </a:solidFill>
              <a:latin typeface="Bookman Old Style"/>
              <a:ea typeface="Bookman Old Style"/>
              <a:cs typeface="Bookman Old Style"/>
              <a:sym typeface="Bookman Old Style"/>
            </a:endParaRPr>
          </a:p>
        </p:txBody>
      </p:sp>
      <p:pic>
        <p:nvPicPr>
          <p:cNvPr id="151" name="Shape 151"/>
          <p:cNvPicPr preferRelativeResize="0"/>
          <p:nvPr/>
        </p:nvPicPr>
        <p:blipFill rotWithShape="1">
          <a:blip r:embed="rId4">
            <a:alphaModFix/>
          </a:blip>
          <a:srcRect l="602" t="1322" r="76766" b="83139"/>
          <a:stretch/>
        </p:blipFill>
        <p:spPr>
          <a:xfrm>
            <a:off x="2201445" y="2327873"/>
            <a:ext cx="1304389" cy="486345"/>
          </a:xfrm>
          <a:prstGeom prst="rect">
            <a:avLst/>
          </a:prstGeom>
          <a:noFill/>
          <a:ln>
            <a:noFill/>
          </a:ln>
        </p:spPr>
      </p:pic>
      <p:sp>
        <p:nvSpPr>
          <p:cNvPr id="152" name="Shape 152"/>
          <p:cNvSpPr txBox="1"/>
          <p:nvPr/>
        </p:nvSpPr>
        <p:spPr>
          <a:xfrm>
            <a:off x="4968109" y="2948152"/>
            <a:ext cx="3547241" cy="173124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solidFill>
                  <a:schemeClr val="dk1"/>
                </a:solidFill>
                <a:latin typeface="Bookman Old Style"/>
                <a:ea typeface="Bookman Old Style"/>
                <a:cs typeface="Bookman Old Style"/>
                <a:sym typeface="Bookman Old Style"/>
              </a:rPr>
              <a:t>May 9</a:t>
            </a:r>
            <a:r>
              <a:rPr lang="en" sz="1800" b="1" baseline="30000">
                <a:solidFill>
                  <a:schemeClr val="dk1"/>
                </a:solidFill>
                <a:latin typeface="Bookman Old Style"/>
                <a:ea typeface="Bookman Old Style"/>
                <a:cs typeface="Bookman Old Style"/>
                <a:sym typeface="Bookman Old Style"/>
              </a:rPr>
              <a:t>th</a:t>
            </a:r>
            <a:r>
              <a:rPr lang="en" sz="1800" b="1">
                <a:solidFill>
                  <a:schemeClr val="dk1"/>
                </a:solidFill>
                <a:latin typeface="Bookman Old Style"/>
                <a:ea typeface="Bookman Old Style"/>
                <a:cs typeface="Bookman Old Style"/>
                <a:sym typeface="Bookman Old Style"/>
              </a:rPr>
              <a:t> : Metro </a:t>
            </a:r>
            <a:endParaRPr sz="1100"/>
          </a:p>
          <a:p>
            <a:pPr marL="0" marR="0" lvl="0" indent="0" algn="l" rtl="0">
              <a:spcBef>
                <a:spcPts val="0"/>
              </a:spcBef>
              <a:spcAft>
                <a:spcPts val="0"/>
              </a:spcAft>
              <a:buNone/>
            </a:pPr>
            <a:r>
              <a:rPr lang="en" sz="1800">
                <a:solidFill>
                  <a:schemeClr val="dk1"/>
                </a:solidFill>
                <a:latin typeface="Bookman Old Style"/>
                <a:ea typeface="Bookman Old Style"/>
                <a:cs typeface="Bookman Old Style"/>
                <a:sym typeface="Bookman Old Style"/>
              </a:rPr>
              <a:t>Presented by: Silvia Cho</a:t>
            </a:r>
            <a:endParaRPr sz="1100"/>
          </a:p>
          <a:p>
            <a:pPr marL="0" marR="0" lvl="0" indent="0" algn="l" rtl="0">
              <a:spcBef>
                <a:spcPts val="0"/>
              </a:spcBef>
              <a:spcAft>
                <a:spcPts val="0"/>
              </a:spcAft>
              <a:buNone/>
            </a:pPr>
            <a:r>
              <a:rPr lang="en" sz="1800" b="1">
                <a:solidFill>
                  <a:schemeClr val="dk1"/>
                </a:solidFill>
                <a:latin typeface="Bookman Old Style"/>
                <a:ea typeface="Bookman Old Style"/>
                <a:cs typeface="Bookman Old Style"/>
                <a:sym typeface="Bookman Old Style"/>
              </a:rPr>
              <a:t>May 16</a:t>
            </a:r>
            <a:r>
              <a:rPr lang="en" sz="1800" b="1" baseline="30000">
                <a:solidFill>
                  <a:schemeClr val="dk1"/>
                </a:solidFill>
                <a:latin typeface="Bookman Old Style"/>
                <a:ea typeface="Bookman Old Style"/>
                <a:cs typeface="Bookman Old Style"/>
                <a:sym typeface="Bookman Old Style"/>
              </a:rPr>
              <a:t>th</a:t>
            </a:r>
            <a:r>
              <a:rPr lang="en" sz="1800" b="1">
                <a:solidFill>
                  <a:schemeClr val="dk1"/>
                </a:solidFill>
                <a:latin typeface="Bookman Old Style"/>
                <a:ea typeface="Bookman Old Style"/>
                <a:cs typeface="Bookman Old Style"/>
                <a:sym typeface="Bookman Old Style"/>
              </a:rPr>
              <a:t>: Eastern</a:t>
            </a:r>
            <a:endParaRPr sz="1100"/>
          </a:p>
          <a:p>
            <a:pPr marL="0" marR="0" lvl="0" indent="0" algn="l" rtl="0">
              <a:spcBef>
                <a:spcPts val="0"/>
              </a:spcBef>
              <a:spcAft>
                <a:spcPts val="0"/>
              </a:spcAft>
              <a:buNone/>
            </a:pPr>
            <a:r>
              <a:rPr lang="en" sz="1800">
                <a:solidFill>
                  <a:schemeClr val="dk1"/>
                </a:solidFill>
                <a:latin typeface="Bookman Old Style"/>
                <a:ea typeface="Bookman Old Style"/>
                <a:cs typeface="Bookman Old Style"/>
                <a:sym typeface="Bookman Old Style"/>
              </a:rPr>
              <a:t>Presented by: Jay Kibby</a:t>
            </a:r>
            <a:endParaRPr sz="180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1800" b="1">
                <a:solidFill>
                  <a:schemeClr val="dk1"/>
                </a:solidFill>
                <a:latin typeface="Bookman Old Style"/>
                <a:ea typeface="Bookman Old Style"/>
                <a:cs typeface="Bookman Old Style"/>
                <a:sym typeface="Bookman Old Style"/>
              </a:rPr>
              <a:t>May 22</a:t>
            </a:r>
            <a:r>
              <a:rPr lang="en" sz="1800" b="1" baseline="30000">
                <a:solidFill>
                  <a:schemeClr val="dk1"/>
                </a:solidFill>
                <a:latin typeface="Bookman Old Style"/>
                <a:ea typeface="Bookman Old Style"/>
                <a:cs typeface="Bookman Old Style"/>
                <a:sym typeface="Bookman Old Style"/>
              </a:rPr>
              <a:t>nd</a:t>
            </a:r>
            <a:r>
              <a:rPr lang="en" sz="1800" b="1">
                <a:solidFill>
                  <a:schemeClr val="dk1"/>
                </a:solidFill>
                <a:latin typeface="Bookman Old Style"/>
                <a:ea typeface="Bookman Old Style"/>
                <a:cs typeface="Bookman Old Style"/>
                <a:sym typeface="Bookman Old Style"/>
              </a:rPr>
              <a:t>: Western</a:t>
            </a:r>
            <a:endParaRPr sz="1100"/>
          </a:p>
          <a:p>
            <a:pPr marL="0" marR="0" lvl="0" indent="0" algn="l" rtl="0">
              <a:spcBef>
                <a:spcPts val="0"/>
              </a:spcBef>
              <a:spcAft>
                <a:spcPts val="0"/>
              </a:spcAft>
              <a:buNone/>
            </a:pPr>
            <a:r>
              <a:rPr lang="en" sz="1800">
                <a:solidFill>
                  <a:schemeClr val="dk1"/>
                </a:solidFill>
                <a:latin typeface="Bookman Old Style"/>
                <a:ea typeface="Bookman Old Style"/>
                <a:cs typeface="Bookman Old Style"/>
                <a:sym typeface="Bookman Old Style"/>
              </a:rPr>
              <a:t>Presented by: Sarah Shank</a:t>
            </a:r>
            <a:endParaRPr sz="1100"/>
          </a:p>
        </p:txBody>
      </p:sp>
      <p:sp>
        <p:nvSpPr>
          <p:cNvPr id="153" name="Shape 153"/>
          <p:cNvSpPr txBox="1"/>
          <p:nvPr/>
        </p:nvSpPr>
        <p:spPr>
          <a:xfrm>
            <a:off x="4840014" y="2298128"/>
            <a:ext cx="4035972"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a:solidFill>
                  <a:schemeClr val="dk1"/>
                </a:solidFill>
                <a:latin typeface="Bookman Old Style"/>
                <a:ea typeface="Bookman Old Style"/>
                <a:cs typeface="Bookman Old Style"/>
                <a:sym typeface="Bookman Old Style"/>
              </a:rPr>
              <a:t>Spring 2018 RUG Meeting</a:t>
            </a:r>
            <a:endParaRPr sz="1100"/>
          </a:p>
        </p:txBody>
      </p:sp>
      <p:pic>
        <p:nvPicPr>
          <p:cNvPr id="154" name="Shape 154" descr="A close up of a logo&#10;&#10;Description generated with very high confidence"/>
          <p:cNvPicPr preferRelativeResize="0"/>
          <p:nvPr/>
        </p:nvPicPr>
        <p:blipFill rotWithShape="1">
          <a:blip r:embed="rId5">
            <a:alphaModFix/>
          </a:blip>
          <a:srcRect/>
          <a:stretch/>
        </p:blipFill>
        <p:spPr>
          <a:xfrm>
            <a:off x="2098374" y="2299565"/>
            <a:ext cx="2057400" cy="6090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617866" y="435589"/>
            <a:ext cx="7886700" cy="994172"/>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endParaRPr sz="3300" b="0" i="0" u="none" strike="noStrike" cap="none">
              <a:solidFill>
                <a:schemeClr val="dk1"/>
              </a:solidFill>
              <a:latin typeface="Calibri"/>
              <a:ea typeface="Calibri"/>
              <a:cs typeface="Calibri"/>
              <a:sym typeface="Calibri"/>
            </a:endParaRPr>
          </a:p>
        </p:txBody>
      </p:sp>
      <p:pic>
        <p:nvPicPr>
          <p:cNvPr id="160" name="Shape 160" descr="A close up of a door&#10;&#10;Description generated with high confidence"/>
          <p:cNvPicPr preferRelativeResize="0">
            <a:picLocks noGrp="1"/>
          </p:cNvPicPr>
          <p:nvPr>
            <p:ph type="body" idx="1"/>
          </p:nvPr>
        </p:nvPicPr>
        <p:blipFill rotWithShape="1">
          <a:blip r:embed="rId3">
            <a:alphaModFix/>
          </a:blip>
          <a:srcRect l="212" t="567" r="1488"/>
          <a:stretch/>
        </p:blipFill>
        <p:spPr>
          <a:xfrm>
            <a:off x="0" y="0"/>
            <a:ext cx="9124406" cy="5133211"/>
          </a:xfrm>
          <a:prstGeom prst="rect">
            <a:avLst/>
          </a:prstGeom>
          <a:noFill/>
          <a:ln>
            <a:noFill/>
          </a:ln>
        </p:spPr>
      </p:pic>
      <p:sp>
        <p:nvSpPr>
          <p:cNvPr id="161" name="Shape 161"/>
          <p:cNvSpPr txBox="1"/>
          <p:nvPr/>
        </p:nvSpPr>
        <p:spPr>
          <a:xfrm>
            <a:off x="414529" y="290190"/>
            <a:ext cx="3771900" cy="5309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a:solidFill>
                  <a:schemeClr val="dk1"/>
                </a:solidFill>
                <a:latin typeface="UnifrakturMaguntia"/>
                <a:ea typeface="UnifrakturMaguntia"/>
                <a:cs typeface="UnifrakturMaguntia"/>
                <a:sym typeface="UnifrakturMaguntia"/>
              </a:rPr>
              <a:t>Tell Your ILL Story</a:t>
            </a:r>
            <a:endParaRPr sz="1100">
              <a:latin typeface="UnifrakturMaguntia"/>
              <a:ea typeface="UnifrakturMaguntia"/>
              <a:cs typeface="UnifrakturMaguntia"/>
              <a:sym typeface="UnifrakturMaguntia"/>
            </a:endParaRPr>
          </a:p>
        </p:txBody>
      </p:sp>
      <p:sp>
        <p:nvSpPr>
          <p:cNvPr id="162" name="Shape 162"/>
          <p:cNvSpPr txBox="1"/>
          <p:nvPr/>
        </p:nvSpPr>
        <p:spPr>
          <a:xfrm>
            <a:off x="707314" y="848434"/>
            <a:ext cx="2664823" cy="438581"/>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400" b="1">
                <a:solidFill>
                  <a:schemeClr val="dk1"/>
                </a:solidFill>
                <a:latin typeface="Bookman Old Style"/>
                <a:ea typeface="Bookman Old Style"/>
                <a:cs typeface="Bookman Old Style"/>
                <a:sym typeface="Bookman Old Style"/>
              </a:rPr>
              <a:t>Contents</a:t>
            </a:r>
            <a:r>
              <a:rPr lang="en" sz="2400">
                <a:solidFill>
                  <a:schemeClr val="dk1"/>
                </a:solidFill>
                <a:latin typeface="Bookman Old Style"/>
                <a:ea typeface="Bookman Old Style"/>
                <a:cs typeface="Bookman Old Style"/>
                <a:sym typeface="Bookman Old Style"/>
              </a:rPr>
              <a:t> </a:t>
            </a:r>
            <a:endParaRPr sz="1100"/>
          </a:p>
        </p:txBody>
      </p:sp>
      <p:sp>
        <p:nvSpPr>
          <p:cNvPr id="163" name="Shape 163"/>
          <p:cNvSpPr txBox="1"/>
          <p:nvPr/>
        </p:nvSpPr>
        <p:spPr>
          <a:xfrm>
            <a:off x="321193" y="1613072"/>
            <a:ext cx="4100200" cy="339323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b="1">
                <a:solidFill>
                  <a:schemeClr val="dk1"/>
                </a:solidFill>
                <a:latin typeface="Bookman Old Style"/>
                <a:ea typeface="Bookman Old Style"/>
                <a:cs typeface="Bookman Old Style"/>
                <a:sym typeface="Bookman Old Style"/>
              </a:rPr>
              <a:t>Preface:</a:t>
            </a:r>
            <a:r>
              <a:rPr lang="en" sz="2400">
                <a:solidFill>
                  <a:schemeClr val="dk1"/>
                </a:solidFill>
                <a:latin typeface="Bookman Old Style"/>
                <a:ea typeface="Bookman Old Style"/>
                <a:cs typeface="Bookman Old Style"/>
                <a:sym typeface="Bookman Old Style"/>
              </a:rPr>
              <a:t> What makes a good story?</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 sz="2400">
                <a:solidFill>
                  <a:schemeClr val="dk1"/>
                </a:solidFill>
                <a:latin typeface="Bookman Old Style"/>
                <a:ea typeface="Bookman Old Style"/>
                <a:cs typeface="Bookman Old Style"/>
                <a:sym typeface="Bookman Old Style"/>
              </a:rPr>
              <a:t> </a:t>
            </a:r>
            <a:br>
              <a:rPr lang="en" sz="2400">
                <a:solidFill>
                  <a:schemeClr val="dk1"/>
                </a:solidFill>
                <a:latin typeface="Bookman Old Style"/>
                <a:ea typeface="Bookman Old Style"/>
                <a:cs typeface="Bookman Old Style"/>
                <a:sym typeface="Bookman Old Style"/>
              </a:rPr>
            </a:br>
            <a:r>
              <a:rPr lang="en" sz="2400" b="1">
                <a:solidFill>
                  <a:schemeClr val="dk1"/>
                </a:solidFill>
                <a:latin typeface="Bookman Old Style"/>
                <a:ea typeface="Bookman Old Style"/>
                <a:cs typeface="Bookman Old Style"/>
                <a:sym typeface="Bookman Old Style"/>
              </a:rPr>
              <a:t>Chapter 1: </a:t>
            </a:r>
            <a:r>
              <a:rPr lang="en" sz="2400">
                <a:solidFill>
                  <a:schemeClr val="dk1"/>
                </a:solidFill>
                <a:latin typeface="Bookman Old Style"/>
                <a:ea typeface="Bookman Old Style"/>
                <a:cs typeface="Bookman Old Style"/>
                <a:sym typeface="Bookman Old Style"/>
              </a:rPr>
              <a:t>Why</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 sz="2400">
                <a:solidFill>
                  <a:schemeClr val="dk1"/>
                </a:solidFill>
                <a:latin typeface="Bookman Old Style"/>
                <a:ea typeface="Bookman Old Style"/>
                <a:cs typeface="Bookman Old Style"/>
                <a:sym typeface="Bookman Old Style"/>
              </a:rPr>
              <a:t/>
            </a:r>
            <a:br>
              <a:rPr lang="en" sz="2400">
                <a:solidFill>
                  <a:schemeClr val="dk1"/>
                </a:solidFill>
                <a:latin typeface="Bookman Old Style"/>
                <a:ea typeface="Bookman Old Style"/>
                <a:cs typeface="Bookman Old Style"/>
                <a:sym typeface="Bookman Old Style"/>
              </a:rPr>
            </a:br>
            <a:r>
              <a:rPr lang="en" sz="2400" b="1">
                <a:solidFill>
                  <a:schemeClr val="dk1"/>
                </a:solidFill>
                <a:latin typeface="Bookman Old Style"/>
                <a:ea typeface="Bookman Old Style"/>
                <a:cs typeface="Bookman Old Style"/>
                <a:sym typeface="Bookman Old Style"/>
              </a:rPr>
              <a:t>Chapter 2: </a:t>
            </a:r>
            <a:r>
              <a:rPr lang="en" sz="2400">
                <a:solidFill>
                  <a:schemeClr val="dk1"/>
                </a:solidFill>
                <a:latin typeface="Bookman Old Style"/>
                <a:ea typeface="Bookman Old Style"/>
                <a:cs typeface="Bookman Old Style"/>
                <a:sym typeface="Bookman Old Style"/>
              </a:rPr>
              <a:t>Challenges</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 sz="2400">
                <a:solidFill>
                  <a:schemeClr val="dk1"/>
                </a:solidFill>
                <a:latin typeface="Bookman Old Style"/>
                <a:ea typeface="Bookman Old Style"/>
                <a:cs typeface="Bookman Old Style"/>
                <a:sym typeface="Bookman Old Style"/>
              </a:rPr>
              <a:t/>
            </a:r>
            <a:br>
              <a:rPr lang="en" sz="2400">
                <a:solidFill>
                  <a:schemeClr val="dk1"/>
                </a:solidFill>
                <a:latin typeface="Bookman Old Style"/>
                <a:ea typeface="Bookman Old Style"/>
                <a:cs typeface="Bookman Old Style"/>
                <a:sym typeface="Bookman Old Style"/>
              </a:rPr>
            </a:br>
            <a:r>
              <a:rPr lang="en" sz="2400" b="1">
                <a:solidFill>
                  <a:schemeClr val="dk1"/>
                </a:solidFill>
                <a:latin typeface="Bookman Old Style"/>
                <a:ea typeface="Bookman Old Style"/>
                <a:cs typeface="Bookman Old Style"/>
                <a:sym typeface="Bookman Old Style"/>
              </a:rPr>
              <a:t>Chapter 3: </a:t>
            </a:r>
            <a:r>
              <a:rPr lang="en" sz="2400">
                <a:solidFill>
                  <a:schemeClr val="dk1"/>
                </a:solidFill>
                <a:latin typeface="Bookman Old Style"/>
                <a:ea typeface="Bookman Old Style"/>
                <a:cs typeface="Bookman Old Style"/>
                <a:sym typeface="Bookman Old Style"/>
              </a:rPr>
              <a:t>What &amp; when</a:t>
            </a:r>
            <a:br>
              <a:rPr lang="en" sz="2400">
                <a:solidFill>
                  <a:schemeClr val="dk1"/>
                </a:solidFill>
                <a:latin typeface="Bookman Old Style"/>
                <a:ea typeface="Bookman Old Style"/>
                <a:cs typeface="Bookman Old Style"/>
                <a:sym typeface="Bookman Old Style"/>
              </a:rPr>
            </a:br>
            <a:endParaRPr sz="2400">
              <a:solidFill>
                <a:schemeClr val="dk1"/>
              </a:solidFill>
              <a:latin typeface="Calibri"/>
              <a:ea typeface="Calibri"/>
              <a:cs typeface="Calibri"/>
              <a:sym typeface="Calibri"/>
            </a:endParaRPr>
          </a:p>
        </p:txBody>
      </p:sp>
      <p:sp>
        <p:nvSpPr>
          <p:cNvPr id="164" name="Shape 164"/>
          <p:cNvSpPr txBox="1"/>
          <p:nvPr/>
        </p:nvSpPr>
        <p:spPr>
          <a:xfrm>
            <a:off x="4624730" y="1613072"/>
            <a:ext cx="4401415" cy="2285241"/>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b="1">
                <a:solidFill>
                  <a:schemeClr val="dk1"/>
                </a:solidFill>
                <a:latin typeface="Bookman Old Style"/>
                <a:ea typeface="Bookman Old Style"/>
                <a:cs typeface="Bookman Old Style"/>
                <a:sym typeface="Bookman Old Style"/>
              </a:rPr>
              <a:t>Chapter 4: </a:t>
            </a:r>
            <a:r>
              <a:rPr lang="en" sz="2400">
                <a:solidFill>
                  <a:schemeClr val="dk1"/>
                </a:solidFill>
                <a:latin typeface="Bookman Old Style"/>
                <a:ea typeface="Bookman Old Style"/>
                <a:cs typeface="Bookman Old Style"/>
                <a:sym typeface="Bookman Old Style"/>
              </a:rPr>
              <a:t>Where we gather</a:t>
            </a:r>
            <a:br>
              <a:rPr lang="en" sz="2400">
                <a:solidFill>
                  <a:schemeClr val="dk1"/>
                </a:solidFill>
                <a:latin typeface="Bookman Old Style"/>
                <a:ea typeface="Bookman Old Style"/>
                <a:cs typeface="Bookman Old Style"/>
                <a:sym typeface="Bookman Old Style"/>
              </a:rPr>
            </a:br>
            <a:r>
              <a:rPr lang="en" sz="2400">
                <a:solidFill>
                  <a:schemeClr val="dk1"/>
                </a:solidFill>
                <a:latin typeface="Bookman Old Style"/>
                <a:ea typeface="Bookman Old Style"/>
                <a:cs typeface="Bookman Old Style"/>
                <a:sym typeface="Bookman Old Style"/>
              </a:rPr>
              <a:t/>
            </a:r>
            <a:br>
              <a:rPr lang="en" sz="2400">
                <a:solidFill>
                  <a:schemeClr val="dk1"/>
                </a:solidFill>
                <a:latin typeface="Bookman Old Style"/>
                <a:ea typeface="Bookman Old Style"/>
                <a:cs typeface="Bookman Old Style"/>
                <a:sym typeface="Bookman Old Style"/>
              </a:rPr>
            </a:br>
            <a:r>
              <a:rPr lang="en" sz="2400" b="1">
                <a:solidFill>
                  <a:schemeClr val="dk1"/>
                </a:solidFill>
                <a:latin typeface="Bookman Old Style"/>
                <a:ea typeface="Bookman Old Style"/>
                <a:cs typeface="Bookman Old Style"/>
                <a:sym typeface="Bookman Old Style"/>
              </a:rPr>
              <a:t>Chapter 5: </a:t>
            </a:r>
            <a:r>
              <a:rPr lang="en" sz="2400">
                <a:solidFill>
                  <a:schemeClr val="dk1"/>
                </a:solidFill>
                <a:latin typeface="Bookman Old Style"/>
                <a:ea typeface="Bookman Old Style"/>
                <a:cs typeface="Bookman Old Style"/>
                <a:sym typeface="Bookman Old Style"/>
              </a:rPr>
              <a:t>Practices</a:t>
            </a:r>
            <a:endParaRPr sz="2400" b="1">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2400" b="1">
                <a:solidFill>
                  <a:schemeClr val="dk1"/>
                </a:solidFill>
                <a:latin typeface="Bookman Old Style"/>
                <a:ea typeface="Bookman Old Style"/>
                <a:cs typeface="Bookman Old Style"/>
                <a:sym typeface="Bookman Old Style"/>
              </a:rPr>
              <a:t/>
            </a:r>
            <a:br>
              <a:rPr lang="en" sz="2400" b="1">
                <a:solidFill>
                  <a:schemeClr val="dk1"/>
                </a:solidFill>
                <a:latin typeface="Bookman Old Style"/>
                <a:ea typeface="Bookman Old Style"/>
                <a:cs typeface="Bookman Old Style"/>
                <a:sym typeface="Bookman Old Style"/>
              </a:rPr>
            </a:br>
            <a:r>
              <a:rPr lang="en" sz="2400" b="1">
                <a:solidFill>
                  <a:schemeClr val="dk1"/>
                </a:solidFill>
                <a:latin typeface="Bookman Old Style"/>
                <a:ea typeface="Bookman Old Style"/>
                <a:cs typeface="Bookman Old Style"/>
                <a:sym typeface="Bookman Old Style"/>
              </a:rPr>
              <a:t>Chapter 6: </a:t>
            </a:r>
            <a:r>
              <a:rPr lang="en" sz="2400">
                <a:solidFill>
                  <a:schemeClr val="dk1"/>
                </a:solidFill>
                <a:latin typeface="Bookman Old Style"/>
                <a:ea typeface="Bookman Old Style"/>
                <a:cs typeface="Bookman Old Style"/>
                <a:sym typeface="Bookman Old Style"/>
              </a:rPr>
              <a:t>Turning the Pages...</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Shape 170" descr="A close up of a door&#10;&#10;Description generated with high confidence"/>
          <p:cNvPicPr preferRelativeResize="0"/>
          <p:nvPr/>
        </p:nvPicPr>
        <p:blipFill rotWithShape="1">
          <a:blip r:embed="rId3">
            <a:alphaModFix/>
          </a:blip>
          <a:srcRect/>
          <a:stretch/>
        </p:blipFill>
        <p:spPr>
          <a:xfrm>
            <a:off x="1503" y="293"/>
            <a:ext cx="9140992" cy="5142913"/>
          </a:xfrm>
          <a:prstGeom prst="rect">
            <a:avLst/>
          </a:prstGeom>
          <a:noFill/>
          <a:ln>
            <a:noFill/>
          </a:ln>
        </p:spPr>
      </p:pic>
      <p:sp>
        <p:nvSpPr>
          <p:cNvPr id="171" name="Shape 171"/>
          <p:cNvSpPr txBox="1"/>
          <p:nvPr/>
        </p:nvSpPr>
        <p:spPr>
          <a:xfrm>
            <a:off x="272213" y="452688"/>
            <a:ext cx="3734301" cy="276999"/>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72" name="Shape 172"/>
          <p:cNvSpPr txBox="1"/>
          <p:nvPr/>
        </p:nvSpPr>
        <p:spPr>
          <a:xfrm>
            <a:off x="372841" y="198773"/>
            <a:ext cx="3771900" cy="1454244"/>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600">
                <a:solidFill>
                  <a:schemeClr val="dk1"/>
                </a:solidFill>
                <a:latin typeface="UnifrakturMaguntia"/>
                <a:ea typeface="UnifrakturMaguntia"/>
                <a:cs typeface="UnifrakturMaguntia"/>
                <a:sym typeface="UnifrakturMaguntia"/>
              </a:rPr>
              <a:t>Preface: </a:t>
            </a:r>
            <a:r>
              <a:rPr lang="en" sz="3000">
                <a:solidFill>
                  <a:schemeClr val="dk1"/>
                </a:solidFill>
                <a:latin typeface="Arial"/>
                <a:ea typeface="Arial"/>
                <a:cs typeface="Arial"/>
                <a:sym typeface="Arial"/>
              </a:rPr>
              <a:t/>
            </a:r>
            <a:br>
              <a:rPr lang="en" sz="3000">
                <a:solidFill>
                  <a:schemeClr val="dk1"/>
                </a:solidFill>
                <a:latin typeface="Arial"/>
                <a:ea typeface="Arial"/>
                <a:cs typeface="Arial"/>
                <a:sym typeface="Arial"/>
              </a:rPr>
            </a:br>
            <a:r>
              <a:rPr lang="en" sz="2700">
                <a:solidFill>
                  <a:schemeClr val="dk1"/>
                </a:solidFill>
                <a:latin typeface="Bookman Old Style"/>
                <a:ea typeface="Bookman Old Style"/>
                <a:cs typeface="Bookman Old Style"/>
                <a:sym typeface="Bookman Old Style"/>
              </a:rPr>
              <a:t>What makes a good story? </a:t>
            </a:r>
            <a:r>
              <a:rPr lang="en" sz="2700">
                <a:solidFill>
                  <a:schemeClr val="dk1"/>
                </a:solidFill>
                <a:latin typeface="Arial"/>
                <a:ea typeface="Arial"/>
                <a:cs typeface="Arial"/>
                <a:sym typeface="Arial"/>
              </a:rPr>
              <a:t> </a:t>
            </a:r>
            <a:endParaRPr sz="1100"/>
          </a:p>
        </p:txBody>
      </p:sp>
      <p:sp>
        <p:nvSpPr>
          <p:cNvPr id="173" name="Shape 173"/>
          <p:cNvSpPr txBox="1"/>
          <p:nvPr/>
        </p:nvSpPr>
        <p:spPr>
          <a:xfrm>
            <a:off x="504894" y="1659432"/>
            <a:ext cx="4066788" cy="385490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a:solidFill>
                  <a:schemeClr val="dk1"/>
                </a:solidFill>
                <a:latin typeface="Bookman Old Style"/>
                <a:ea typeface="Bookman Old Style"/>
                <a:cs typeface="Bookman Old Style"/>
                <a:sym typeface="Bookman Old Style"/>
              </a:rPr>
              <a:t>Captivates audience </a:t>
            </a:r>
            <a:endParaRPr sz="1100"/>
          </a:p>
          <a:p>
            <a:pPr marL="215900" marR="0" lvl="0" indent="-215900" algn="l" rtl="0">
              <a:spcBef>
                <a:spcPts val="0"/>
              </a:spcBef>
              <a:spcAft>
                <a:spcPts val="0"/>
              </a:spcAft>
              <a:buClr>
                <a:schemeClr val="dk1"/>
              </a:buClr>
              <a:buSzPts val="2400"/>
              <a:buFont typeface="Bookman Old Style"/>
              <a:buChar char="•"/>
            </a:pPr>
            <a:r>
              <a:rPr lang="en" sz="2400">
                <a:solidFill>
                  <a:schemeClr val="dk1"/>
                </a:solidFill>
                <a:latin typeface="Bookman Old Style"/>
                <a:ea typeface="Bookman Old Style"/>
                <a:cs typeface="Bookman Old Style"/>
                <a:sym typeface="Bookman Old Style"/>
              </a:rPr>
              <a:t>Humorous</a:t>
            </a:r>
            <a:endParaRPr sz="1100"/>
          </a:p>
          <a:p>
            <a:pPr marL="215900" marR="0" lvl="0" indent="-215900" algn="l" rtl="0">
              <a:spcBef>
                <a:spcPts val="0"/>
              </a:spcBef>
              <a:spcAft>
                <a:spcPts val="0"/>
              </a:spcAft>
              <a:buClr>
                <a:schemeClr val="dk1"/>
              </a:buClr>
              <a:buSzPts val="2400"/>
              <a:buFont typeface="Bookman Old Style"/>
              <a:buChar char="•"/>
            </a:pPr>
            <a:r>
              <a:rPr lang="en" sz="2400">
                <a:solidFill>
                  <a:schemeClr val="dk1"/>
                </a:solidFill>
                <a:latin typeface="Bookman Old Style"/>
                <a:ea typeface="Bookman Old Style"/>
                <a:cs typeface="Bookman Old Style"/>
                <a:sym typeface="Bookman Old Style"/>
              </a:rPr>
              <a:t>Relatable</a:t>
            </a:r>
            <a:endParaRPr sz="1100"/>
          </a:p>
          <a:p>
            <a:pPr marL="215900" marR="0" lvl="0" indent="-63500" algn="l" rtl="0">
              <a:spcBef>
                <a:spcPts val="0"/>
              </a:spcBef>
              <a:spcAft>
                <a:spcPts val="0"/>
              </a:spcAft>
              <a:buClr>
                <a:schemeClr val="dk1"/>
              </a:buClr>
              <a:buSzPts val="2400"/>
              <a:buFont typeface="Calibri"/>
              <a:buNone/>
            </a:pPr>
            <a:endParaRPr sz="240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2400">
                <a:solidFill>
                  <a:schemeClr val="dk1"/>
                </a:solidFill>
                <a:latin typeface="Bookman Old Style"/>
                <a:ea typeface="Bookman Old Style"/>
                <a:cs typeface="Bookman Old Style"/>
                <a:sym typeface="Bookman Old Style"/>
              </a:rPr>
              <a:t>Serves a particular purpose</a:t>
            </a:r>
            <a:endParaRPr sz="1100"/>
          </a:p>
          <a:p>
            <a:pPr marL="215900" marR="0" lvl="0" indent="-215900" algn="l" rtl="0">
              <a:spcBef>
                <a:spcPts val="0"/>
              </a:spcBef>
              <a:spcAft>
                <a:spcPts val="0"/>
              </a:spcAft>
              <a:buClr>
                <a:schemeClr val="dk1"/>
              </a:buClr>
              <a:buSzPts val="2400"/>
              <a:buFont typeface="Bookman Old Style"/>
              <a:buChar char="•"/>
            </a:pPr>
            <a:r>
              <a:rPr lang="en" sz="2400">
                <a:solidFill>
                  <a:schemeClr val="dk1"/>
                </a:solidFill>
                <a:latin typeface="Bookman Old Style"/>
                <a:ea typeface="Bookman Old Style"/>
                <a:cs typeface="Bookman Old Style"/>
                <a:sym typeface="Bookman Old Style"/>
              </a:rPr>
              <a:t>Informs</a:t>
            </a:r>
            <a:endParaRPr sz="1100"/>
          </a:p>
          <a:p>
            <a:pPr marL="215900" marR="0" lvl="0" indent="-215900" algn="l" rtl="0">
              <a:spcBef>
                <a:spcPts val="0"/>
              </a:spcBef>
              <a:spcAft>
                <a:spcPts val="0"/>
              </a:spcAft>
              <a:buClr>
                <a:schemeClr val="dk1"/>
              </a:buClr>
              <a:buSzPts val="2400"/>
              <a:buFont typeface="Bookman Old Style"/>
              <a:buChar char="•"/>
            </a:pPr>
            <a:r>
              <a:rPr lang="en" sz="2400">
                <a:solidFill>
                  <a:schemeClr val="dk1"/>
                </a:solidFill>
                <a:latin typeface="Bookman Old Style"/>
                <a:ea typeface="Bookman Old Style"/>
                <a:cs typeface="Bookman Old Style"/>
                <a:sym typeface="Bookman Old Style"/>
              </a:rPr>
              <a:t>Entertains</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 sz="2700">
                <a:solidFill>
                  <a:schemeClr val="dk1"/>
                </a:solidFill>
                <a:latin typeface="Calibri"/>
                <a:ea typeface="Calibri"/>
                <a:cs typeface="Calibri"/>
                <a:sym typeface="Calibri"/>
              </a:rPr>
              <a:t/>
            </a:r>
            <a:br>
              <a:rPr lang="en" sz="2700">
                <a:solidFill>
                  <a:schemeClr val="dk1"/>
                </a:solidFill>
                <a:latin typeface="Calibri"/>
                <a:ea typeface="Calibri"/>
                <a:cs typeface="Calibri"/>
                <a:sym typeface="Calibri"/>
              </a:rPr>
            </a:br>
            <a:endParaRPr sz="2700">
              <a:solidFill>
                <a:schemeClr val="dk1"/>
              </a:solidFill>
              <a:latin typeface="Calibri"/>
              <a:ea typeface="Calibri"/>
              <a:cs typeface="Calibri"/>
              <a:sym typeface="Calibri"/>
            </a:endParaRPr>
          </a:p>
        </p:txBody>
      </p:sp>
      <p:sp>
        <p:nvSpPr>
          <p:cNvPr id="174" name="Shape 174"/>
          <p:cNvSpPr txBox="1"/>
          <p:nvPr/>
        </p:nvSpPr>
        <p:spPr>
          <a:xfrm>
            <a:off x="4762365" y="420538"/>
            <a:ext cx="4500248" cy="316240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700">
                <a:solidFill>
                  <a:schemeClr val="dk1"/>
                </a:solidFill>
                <a:latin typeface="Calibri"/>
                <a:ea typeface="Calibri"/>
                <a:cs typeface="Calibri"/>
                <a:sym typeface="Calibri"/>
              </a:rPr>
              <a:t/>
            </a:r>
            <a:br>
              <a:rPr lang="en" sz="2700">
                <a:solidFill>
                  <a:schemeClr val="dk1"/>
                </a:solidFill>
                <a:latin typeface="Calibri"/>
                <a:ea typeface="Calibri"/>
                <a:cs typeface="Calibri"/>
                <a:sym typeface="Calibri"/>
              </a:rPr>
            </a:br>
            <a:endParaRPr sz="270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endParaRPr sz="270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2400">
                <a:solidFill>
                  <a:schemeClr val="dk1"/>
                </a:solidFill>
                <a:latin typeface="Bookman Old Style"/>
                <a:ea typeface="Bookman Old Style"/>
                <a:cs typeface="Bookman Old Style"/>
                <a:sym typeface="Bookman Old Style"/>
              </a:rPr>
              <a:t>Answers all the Ws   </a:t>
            </a:r>
            <a:endParaRPr sz="1100"/>
          </a:p>
          <a:p>
            <a:pPr marL="215900" marR="0" lvl="0" indent="-215900" algn="l" rtl="0">
              <a:spcBef>
                <a:spcPts val="0"/>
              </a:spcBef>
              <a:spcAft>
                <a:spcPts val="0"/>
              </a:spcAft>
              <a:buClr>
                <a:schemeClr val="dk1"/>
              </a:buClr>
              <a:buSzPts val="2400"/>
              <a:buFont typeface="Bookman Old Style"/>
              <a:buChar char="•"/>
            </a:pPr>
            <a:r>
              <a:rPr lang="en" sz="2400">
                <a:solidFill>
                  <a:schemeClr val="dk1"/>
                </a:solidFill>
                <a:latin typeface="Bookman Old Style"/>
                <a:ea typeface="Bookman Old Style"/>
                <a:cs typeface="Bookman Old Style"/>
                <a:sym typeface="Bookman Old Style"/>
              </a:rPr>
              <a:t>Who?</a:t>
            </a:r>
            <a:endParaRPr sz="1100"/>
          </a:p>
          <a:p>
            <a:pPr marL="215900" marR="0" lvl="0" indent="-215900" algn="l" rtl="0">
              <a:spcBef>
                <a:spcPts val="0"/>
              </a:spcBef>
              <a:spcAft>
                <a:spcPts val="0"/>
              </a:spcAft>
              <a:buClr>
                <a:schemeClr val="dk1"/>
              </a:buClr>
              <a:buSzPts val="2400"/>
              <a:buFont typeface="Bookman Old Style"/>
              <a:buChar char="•"/>
            </a:pPr>
            <a:r>
              <a:rPr lang="en" sz="2400">
                <a:solidFill>
                  <a:schemeClr val="dk1"/>
                </a:solidFill>
                <a:latin typeface="Bookman Old Style"/>
                <a:ea typeface="Bookman Old Style"/>
                <a:cs typeface="Bookman Old Style"/>
                <a:sym typeface="Bookman Old Style"/>
              </a:rPr>
              <a:t>What?</a:t>
            </a:r>
            <a:endParaRPr sz="1100"/>
          </a:p>
          <a:p>
            <a:pPr marL="215900" marR="0" lvl="0" indent="-215900" algn="l" rtl="0">
              <a:spcBef>
                <a:spcPts val="0"/>
              </a:spcBef>
              <a:spcAft>
                <a:spcPts val="0"/>
              </a:spcAft>
              <a:buClr>
                <a:schemeClr val="dk1"/>
              </a:buClr>
              <a:buSzPts val="2400"/>
              <a:buFont typeface="Bookman Old Style"/>
              <a:buChar char="•"/>
            </a:pPr>
            <a:r>
              <a:rPr lang="en" sz="2400">
                <a:solidFill>
                  <a:schemeClr val="dk1"/>
                </a:solidFill>
                <a:latin typeface="Bookman Old Style"/>
                <a:ea typeface="Bookman Old Style"/>
                <a:cs typeface="Bookman Old Style"/>
                <a:sym typeface="Bookman Old Style"/>
              </a:rPr>
              <a:t>Where?</a:t>
            </a:r>
            <a:endParaRPr sz="1100"/>
          </a:p>
          <a:p>
            <a:pPr marL="215900" marR="0" lvl="0" indent="-215900" algn="l" rtl="0">
              <a:spcBef>
                <a:spcPts val="0"/>
              </a:spcBef>
              <a:spcAft>
                <a:spcPts val="0"/>
              </a:spcAft>
              <a:buClr>
                <a:schemeClr val="dk1"/>
              </a:buClr>
              <a:buSzPts val="2400"/>
              <a:buFont typeface="Bookman Old Style"/>
              <a:buChar char="•"/>
            </a:pPr>
            <a:r>
              <a:rPr lang="en" sz="2400">
                <a:solidFill>
                  <a:schemeClr val="dk1"/>
                </a:solidFill>
                <a:latin typeface="Bookman Old Style"/>
                <a:ea typeface="Bookman Old Style"/>
                <a:cs typeface="Bookman Old Style"/>
                <a:sym typeface="Bookman Old Style"/>
              </a:rPr>
              <a:t>When?</a:t>
            </a: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Shape 180" descr="A close up of a door&#10;&#10;Description generated with high confidence"/>
          <p:cNvPicPr preferRelativeResize="0"/>
          <p:nvPr/>
        </p:nvPicPr>
        <p:blipFill rotWithShape="1">
          <a:blip r:embed="rId3">
            <a:alphaModFix/>
          </a:blip>
          <a:srcRect/>
          <a:stretch/>
        </p:blipFill>
        <p:spPr>
          <a:xfrm>
            <a:off x="1503" y="293"/>
            <a:ext cx="9140992" cy="5142913"/>
          </a:xfrm>
          <a:prstGeom prst="rect">
            <a:avLst/>
          </a:prstGeom>
          <a:noFill/>
          <a:ln>
            <a:noFill/>
          </a:ln>
        </p:spPr>
      </p:pic>
      <p:sp>
        <p:nvSpPr>
          <p:cNvPr id="181" name="Shape 181"/>
          <p:cNvSpPr txBox="1"/>
          <p:nvPr/>
        </p:nvSpPr>
        <p:spPr>
          <a:xfrm>
            <a:off x="772246" y="136513"/>
            <a:ext cx="3124712" cy="5309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a:solidFill>
                  <a:schemeClr val="dk1"/>
                </a:solidFill>
                <a:latin typeface="UnifrakturMaguntia"/>
                <a:ea typeface="UnifrakturMaguntia"/>
                <a:cs typeface="UnifrakturMaguntia"/>
                <a:sym typeface="UnifrakturMaguntia"/>
              </a:rPr>
              <a:t>Chapter 1: Why?</a:t>
            </a:r>
            <a:endParaRPr sz="1100">
              <a:latin typeface="UnifrakturMaguntia"/>
              <a:ea typeface="UnifrakturMaguntia"/>
              <a:cs typeface="UnifrakturMaguntia"/>
              <a:sym typeface="UnifrakturMaguntia"/>
            </a:endParaRPr>
          </a:p>
        </p:txBody>
      </p:sp>
      <p:sp>
        <p:nvSpPr>
          <p:cNvPr id="182" name="Shape 182"/>
          <p:cNvSpPr txBox="1"/>
          <p:nvPr/>
        </p:nvSpPr>
        <p:spPr>
          <a:xfrm>
            <a:off x="274320" y="879438"/>
            <a:ext cx="3856616" cy="4066391"/>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3" name="Shape 183"/>
          <p:cNvSpPr txBox="1"/>
          <p:nvPr/>
        </p:nvSpPr>
        <p:spPr>
          <a:xfrm>
            <a:off x="179679" y="1137232"/>
            <a:ext cx="4171426" cy="387798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solidFill>
                  <a:schemeClr val="dk1"/>
                </a:solidFill>
                <a:latin typeface="Bookman Old Style"/>
                <a:ea typeface="Bookman Old Style"/>
                <a:cs typeface="Bookman Old Style"/>
                <a:sym typeface="Bookman Old Style"/>
              </a:rPr>
              <a:t>Self-diagnostic Evaluation Troubleshooting</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Consistent service</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Workflows</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Platforms/technology</a:t>
            </a:r>
            <a:endParaRPr sz="1100"/>
          </a:p>
          <a:p>
            <a:pPr marL="215900" marR="0" lvl="0" indent="-101600" algn="l" rtl="0">
              <a:spcBef>
                <a:spcPts val="0"/>
              </a:spcBef>
              <a:spcAft>
                <a:spcPts val="0"/>
              </a:spcAft>
              <a:buClr>
                <a:schemeClr val="dk1"/>
              </a:buClr>
              <a:buSzPts val="1800"/>
              <a:buFont typeface="Calibri"/>
              <a:buNone/>
            </a:pPr>
            <a:endParaRPr sz="180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1800" b="1">
                <a:solidFill>
                  <a:schemeClr val="dk1"/>
                </a:solidFill>
                <a:latin typeface="Bookman Old Style"/>
                <a:ea typeface="Bookman Old Style"/>
                <a:cs typeface="Bookman Old Style"/>
                <a:sym typeface="Bookman Old Style"/>
              </a:rPr>
              <a:t>Budget Management</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Copyright price comparison</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IFM &amp; EFTS (Docline)</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Purchase vs borrow</a:t>
            </a:r>
            <a:endParaRPr sz="1100"/>
          </a:p>
          <a:p>
            <a:pPr marL="215900" marR="0" lvl="0" indent="-101600" algn="l" rtl="0">
              <a:spcBef>
                <a:spcPts val="0"/>
              </a:spcBef>
              <a:spcAft>
                <a:spcPts val="0"/>
              </a:spcAft>
              <a:buClr>
                <a:schemeClr val="dk1"/>
              </a:buClr>
              <a:buSzPts val="1800"/>
              <a:buFont typeface="Calibri"/>
              <a:buNone/>
            </a:pPr>
            <a:endParaRPr sz="180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1800" b="1">
                <a:solidFill>
                  <a:schemeClr val="dk1"/>
                </a:solidFill>
                <a:latin typeface="Bookman Old Style"/>
                <a:ea typeface="Bookman Old Style"/>
                <a:cs typeface="Bookman Old Style"/>
                <a:sym typeface="Bookman Old Style"/>
              </a:rPr>
              <a:t>Discover Patron Needs</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Improve user experience</a:t>
            </a:r>
            <a:endParaRPr sz="1100"/>
          </a:p>
          <a:p>
            <a:pPr marL="0" marR="0" lvl="0" indent="0" algn="l" rtl="0">
              <a:spcBef>
                <a:spcPts val="0"/>
              </a:spcBef>
              <a:spcAft>
                <a:spcPts val="0"/>
              </a:spcAft>
              <a:buNone/>
            </a:pPr>
            <a:endParaRPr sz="1400">
              <a:solidFill>
                <a:schemeClr val="dk1"/>
              </a:solidFill>
              <a:latin typeface="Bookman Old Style"/>
              <a:ea typeface="Bookman Old Style"/>
              <a:cs typeface="Bookman Old Style"/>
              <a:sym typeface="Bookman Old Style"/>
            </a:endParaRPr>
          </a:p>
        </p:txBody>
      </p:sp>
      <p:sp>
        <p:nvSpPr>
          <p:cNvPr id="184" name="Shape 184"/>
          <p:cNvSpPr txBox="1"/>
          <p:nvPr/>
        </p:nvSpPr>
        <p:spPr>
          <a:xfrm>
            <a:off x="4776448" y="0"/>
            <a:ext cx="4160872" cy="553997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solidFill>
                  <a:schemeClr val="dk1"/>
                </a:solidFill>
                <a:latin typeface="Bookman Old Style"/>
                <a:ea typeface="Bookman Old Style"/>
                <a:cs typeface="Bookman Old Style"/>
                <a:sym typeface="Bookman Old Style"/>
              </a:rPr>
              <a:t>Communicate with other Library Departments</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Ref/Instruction; Information literacy needs</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Acquisitions; Collection development needs</a:t>
            </a:r>
            <a:endParaRPr sz="1100"/>
          </a:p>
          <a:p>
            <a:pPr marL="215900" marR="0" lvl="0" indent="-101600" algn="l" rtl="0">
              <a:spcBef>
                <a:spcPts val="0"/>
              </a:spcBef>
              <a:spcAft>
                <a:spcPts val="0"/>
              </a:spcAft>
              <a:buClr>
                <a:schemeClr val="dk1"/>
              </a:buClr>
              <a:buSzPts val="1800"/>
              <a:buFont typeface="Calibri"/>
              <a:buNone/>
            </a:pPr>
            <a:endParaRPr sz="180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1800" b="1">
                <a:solidFill>
                  <a:schemeClr val="dk1"/>
                </a:solidFill>
                <a:latin typeface="Bookman Old Style"/>
                <a:ea typeface="Bookman Old Style"/>
                <a:cs typeface="Bookman Old Style"/>
                <a:sym typeface="Bookman Old Style"/>
              </a:rPr>
              <a:t>Communicate with Stakeholders</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Show value of ILL Services</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Advocate for ILL</a:t>
            </a:r>
            <a:endParaRPr sz="1100"/>
          </a:p>
          <a:p>
            <a:pPr marL="0" marR="0" lvl="0" indent="0" algn="l" rtl="0">
              <a:spcBef>
                <a:spcPts val="0"/>
              </a:spcBef>
              <a:spcAft>
                <a:spcPts val="0"/>
              </a:spcAft>
              <a:buNone/>
            </a:pPr>
            <a:endParaRPr sz="180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1800" b="1">
                <a:solidFill>
                  <a:schemeClr val="dk1"/>
                </a:solidFill>
                <a:latin typeface="Bookman Old Style"/>
                <a:ea typeface="Bookman Old Style"/>
                <a:cs typeface="Bookman Old Style"/>
                <a:sym typeface="Bookman Old Style"/>
              </a:rPr>
              <a:t>Communicate with Peers</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Help establish/support best practices</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Support consortia membership</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Help identify like/peer institutions</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Share experiences</a:t>
            </a:r>
            <a:endParaRPr sz="1100"/>
          </a:p>
          <a:p>
            <a:pPr marL="215900" marR="0" lvl="0" indent="-101600" algn="l" rtl="0">
              <a:spcBef>
                <a:spcPts val="0"/>
              </a:spcBef>
              <a:spcAft>
                <a:spcPts val="0"/>
              </a:spcAft>
              <a:buClr>
                <a:schemeClr val="dk1"/>
              </a:buClr>
              <a:buSzPts val="1800"/>
              <a:buFont typeface="Calibri"/>
              <a:buNone/>
            </a:pPr>
            <a:endParaRPr sz="1800">
              <a:solidFill>
                <a:schemeClr val="dk1"/>
              </a:solidFill>
              <a:latin typeface="Bookman Old Style"/>
              <a:ea typeface="Bookman Old Style"/>
              <a:cs typeface="Bookman Old Style"/>
              <a:sym typeface="Bookman Old Styl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Shape 190" descr="A close up of a door&#10;&#10;Description generated with high confidence"/>
          <p:cNvPicPr preferRelativeResize="0"/>
          <p:nvPr/>
        </p:nvPicPr>
        <p:blipFill rotWithShape="1">
          <a:blip r:embed="rId3">
            <a:alphaModFix/>
          </a:blip>
          <a:srcRect/>
          <a:stretch/>
        </p:blipFill>
        <p:spPr>
          <a:xfrm>
            <a:off x="1503" y="293"/>
            <a:ext cx="9140992" cy="5142913"/>
          </a:xfrm>
          <a:prstGeom prst="rect">
            <a:avLst/>
          </a:prstGeom>
          <a:noFill/>
          <a:ln>
            <a:noFill/>
          </a:ln>
        </p:spPr>
      </p:pic>
      <p:sp>
        <p:nvSpPr>
          <p:cNvPr id="191" name="Shape 191"/>
          <p:cNvSpPr txBox="1"/>
          <p:nvPr/>
        </p:nvSpPr>
        <p:spPr>
          <a:xfrm>
            <a:off x="336561" y="152650"/>
            <a:ext cx="3771900" cy="5309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a:solidFill>
                  <a:schemeClr val="dk1"/>
                </a:solidFill>
                <a:latin typeface="UnifrakturMaguntia"/>
                <a:ea typeface="UnifrakturMaguntia"/>
                <a:cs typeface="UnifrakturMaguntia"/>
                <a:sym typeface="UnifrakturMaguntia"/>
              </a:rPr>
              <a:t>Chapter 2: Challenges</a:t>
            </a:r>
            <a:endParaRPr sz="1100">
              <a:latin typeface="UnifrakturMaguntia"/>
              <a:ea typeface="UnifrakturMaguntia"/>
              <a:cs typeface="UnifrakturMaguntia"/>
              <a:sym typeface="UnifrakturMaguntia"/>
            </a:endParaRPr>
          </a:p>
        </p:txBody>
      </p:sp>
      <p:sp>
        <p:nvSpPr>
          <p:cNvPr id="192" name="Shape 192"/>
          <p:cNvSpPr txBox="1"/>
          <p:nvPr/>
        </p:nvSpPr>
        <p:spPr>
          <a:xfrm>
            <a:off x="340534" y="911402"/>
            <a:ext cx="4171426" cy="332398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solidFill>
                  <a:schemeClr val="dk1"/>
                </a:solidFill>
                <a:latin typeface="Bookman Old Style"/>
                <a:ea typeface="Bookman Old Style"/>
                <a:cs typeface="Bookman Old Style"/>
                <a:sym typeface="Bookman Old Style"/>
              </a:rPr>
              <a:t>Lack of Time</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Anyone?  Have more hours? </a:t>
            </a:r>
            <a:endParaRPr sz="1100"/>
          </a:p>
          <a:p>
            <a:pPr marL="0" marR="0" lvl="0" indent="0" algn="l" rtl="0">
              <a:spcBef>
                <a:spcPts val="0"/>
              </a:spcBef>
              <a:spcAft>
                <a:spcPts val="0"/>
              </a:spcAft>
              <a:buNone/>
            </a:pPr>
            <a:endParaRPr sz="180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1800" b="1">
                <a:solidFill>
                  <a:schemeClr val="dk1"/>
                </a:solidFill>
                <a:latin typeface="Bookman Old Style"/>
                <a:ea typeface="Bookman Old Style"/>
                <a:cs typeface="Bookman Old Style"/>
                <a:sym typeface="Bookman Old Style"/>
              </a:rPr>
              <a:t>No “Ring” to rule them all</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Illiad users have multiple sources</a:t>
            </a:r>
            <a:endParaRPr sz="1100"/>
          </a:p>
          <a:p>
            <a:pPr marL="558800" marR="0" lvl="1" indent="-215900" algn="l" rtl="0">
              <a:spcBef>
                <a:spcPts val="0"/>
              </a:spcBef>
              <a:spcAft>
                <a:spcPts val="0"/>
              </a:spcAft>
              <a:buClr>
                <a:schemeClr val="dk1"/>
              </a:buClr>
              <a:buSzPts val="1800"/>
              <a:buFont typeface="Bookman Old Style"/>
              <a:buChar char="•"/>
            </a:pPr>
            <a:r>
              <a:rPr lang="en" sz="1800" b="0" i="0" u="none" strike="noStrike" cap="none">
                <a:solidFill>
                  <a:schemeClr val="dk1"/>
                </a:solidFill>
                <a:latin typeface="Bookman Old Style"/>
                <a:ea typeface="Bookman Old Style"/>
                <a:cs typeface="Bookman Old Style"/>
                <a:sym typeface="Bookman Old Style"/>
              </a:rPr>
              <a:t>Web reports</a:t>
            </a:r>
            <a:endParaRPr sz="1100"/>
          </a:p>
          <a:p>
            <a:pPr marL="558800" marR="0" lvl="1" indent="-215900" algn="l" rtl="0">
              <a:spcBef>
                <a:spcPts val="0"/>
              </a:spcBef>
              <a:spcAft>
                <a:spcPts val="0"/>
              </a:spcAft>
              <a:buClr>
                <a:schemeClr val="dk1"/>
              </a:buClr>
              <a:buSzPts val="1800"/>
              <a:buFont typeface="Bookman Old Style"/>
              <a:buChar char="•"/>
            </a:pPr>
            <a:r>
              <a:rPr lang="en" sz="1800" b="0" i="0" u="none" strike="noStrike" cap="none">
                <a:solidFill>
                  <a:schemeClr val="dk1"/>
                </a:solidFill>
                <a:latin typeface="Bookman Old Style"/>
                <a:ea typeface="Bookman Old Style"/>
                <a:cs typeface="Bookman Old Style"/>
                <a:sym typeface="Bookman Old Style"/>
              </a:rPr>
              <a:t>Custom reports/searches</a:t>
            </a:r>
            <a:endParaRPr sz="1100"/>
          </a:p>
          <a:p>
            <a:pPr marL="558800" marR="0" lvl="1" indent="-215900" algn="l" rtl="0">
              <a:spcBef>
                <a:spcPts val="0"/>
              </a:spcBef>
              <a:spcAft>
                <a:spcPts val="0"/>
              </a:spcAft>
              <a:buClr>
                <a:schemeClr val="dk1"/>
              </a:buClr>
              <a:buSzPts val="1800"/>
              <a:buFont typeface="Bookman Old Style"/>
              <a:buChar char="•"/>
            </a:pPr>
            <a:r>
              <a:rPr lang="en" sz="1800" b="0" i="0" u="none" strike="noStrike" cap="none">
                <a:solidFill>
                  <a:schemeClr val="dk1"/>
                </a:solidFill>
                <a:latin typeface="Bookman Old Style"/>
                <a:ea typeface="Bookman Old Style"/>
                <a:cs typeface="Bookman Old Style"/>
                <a:sym typeface="Bookman Old Style"/>
              </a:rPr>
              <a:t>OCLC Usage Statistics</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Limited types of ready-made reports </a:t>
            </a:r>
            <a:endParaRPr sz="1100"/>
          </a:p>
          <a:p>
            <a:pPr marL="0" marR="0" lvl="0" indent="0" algn="l" rtl="0">
              <a:spcBef>
                <a:spcPts val="0"/>
              </a:spcBef>
              <a:spcAft>
                <a:spcPts val="0"/>
              </a:spcAft>
              <a:buNone/>
            </a:pPr>
            <a:endParaRPr sz="180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endParaRPr sz="1400">
              <a:solidFill>
                <a:schemeClr val="dk1"/>
              </a:solidFill>
              <a:latin typeface="Bookman Old Style"/>
              <a:ea typeface="Bookman Old Style"/>
              <a:cs typeface="Bookman Old Style"/>
              <a:sym typeface="Bookman Old Style"/>
            </a:endParaRPr>
          </a:p>
        </p:txBody>
      </p:sp>
      <p:sp>
        <p:nvSpPr>
          <p:cNvPr id="193" name="Shape 193"/>
          <p:cNvSpPr txBox="1"/>
          <p:nvPr/>
        </p:nvSpPr>
        <p:spPr>
          <a:xfrm>
            <a:off x="4749169" y="-49197"/>
            <a:ext cx="4246243" cy="498598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b="1">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endParaRPr sz="1800" b="1">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1800" b="1">
                <a:solidFill>
                  <a:schemeClr val="dk1"/>
                </a:solidFill>
                <a:latin typeface="Bookman Old Style"/>
                <a:ea typeface="Bookman Old Style"/>
                <a:cs typeface="Bookman Old Style"/>
                <a:sym typeface="Bookman Old Style"/>
              </a:rPr>
              <a:t>Inconsistent data formats</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OCLC Usage Statistics give pre-set period of time</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Illiad allows for customization of time period</a:t>
            </a:r>
            <a:endParaRPr sz="1100"/>
          </a:p>
          <a:p>
            <a:pPr marL="0" marR="0" lvl="0" indent="0" algn="l" rtl="0">
              <a:spcBef>
                <a:spcPts val="0"/>
              </a:spcBef>
              <a:spcAft>
                <a:spcPts val="0"/>
              </a:spcAft>
              <a:buNone/>
            </a:pPr>
            <a:endParaRPr sz="180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1800" b="1">
                <a:solidFill>
                  <a:schemeClr val="dk1"/>
                </a:solidFill>
                <a:latin typeface="Bookman Old Style"/>
                <a:ea typeface="Bookman Old Style"/>
                <a:cs typeface="Bookman Old Style"/>
                <a:sym typeface="Bookman Old Style"/>
              </a:rPr>
              <a:t>Uneven documentation</a:t>
            </a:r>
            <a:endParaRPr sz="1800">
              <a:solidFill>
                <a:schemeClr val="dk1"/>
              </a:solidFill>
              <a:latin typeface="Bookman Old Style"/>
              <a:ea typeface="Bookman Old Style"/>
              <a:cs typeface="Bookman Old Style"/>
              <a:sym typeface="Bookman Old Style"/>
            </a:endParaRPr>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Illiad: </a:t>
            </a:r>
            <a:r>
              <a:rPr lang="en" sz="1800" u="sng">
                <a:solidFill>
                  <a:schemeClr val="hlink"/>
                </a:solidFill>
                <a:latin typeface="Bookman Old Style"/>
                <a:ea typeface="Bookman Old Style"/>
                <a:cs typeface="Bookman Old Style"/>
                <a:sym typeface="Bookman Old Style"/>
                <a:hlinkClick r:id="rId4"/>
              </a:rPr>
              <a:t>web reports documentation</a:t>
            </a:r>
            <a:endParaRPr sz="1800">
              <a:solidFill>
                <a:schemeClr val="dk1"/>
              </a:solidFill>
              <a:latin typeface="Bookman Old Style"/>
              <a:ea typeface="Bookman Old Style"/>
              <a:cs typeface="Bookman Old Style"/>
              <a:sym typeface="Bookman Old Style"/>
            </a:endParaRPr>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OCLC: </a:t>
            </a:r>
            <a:r>
              <a:rPr lang="en" sz="1800" u="sng">
                <a:solidFill>
                  <a:schemeClr val="hlink"/>
                </a:solidFill>
                <a:latin typeface="Bookman Old Style"/>
                <a:ea typeface="Bookman Old Style"/>
                <a:cs typeface="Bookman Old Style"/>
                <a:sym typeface="Bookman Old Style"/>
                <a:hlinkClick r:id="rId5"/>
              </a:rPr>
              <a:t>Help Documentation </a:t>
            </a:r>
            <a:r>
              <a:rPr lang="en" sz="1800" u="sng">
                <a:solidFill>
                  <a:schemeClr val="dk1"/>
                </a:solidFill>
                <a:latin typeface="Bookman Old Style"/>
                <a:ea typeface="Bookman Old Style"/>
                <a:cs typeface="Bookman Old Style"/>
                <a:sym typeface="Bookman Old Style"/>
              </a:rPr>
              <a:t>(limited)</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1800" b="1">
                <a:solidFill>
                  <a:schemeClr val="dk1"/>
                </a:solidFill>
                <a:latin typeface="Bookman Old Style"/>
                <a:ea typeface="Bookman Old Style"/>
                <a:cs typeface="Bookman Old Style"/>
                <a:sym typeface="Bookman Old Style"/>
              </a:rPr>
              <a:t>Lost in translation</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Illiad vs Iliad </a:t>
            </a:r>
            <a:endParaRPr sz="1100"/>
          </a:p>
          <a:p>
            <a:pPr marL="215900" marR="0" lvl="0" indent="-2159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Difficulty communicating ILL specific data to non-ILL specialists</a:t>
            </a:r>
            <a:endParaRPr sz="1100"/>
          </a:p>
          <a:p>
            <a:pPr marL="0" marR="0" lvl="0" indent="0" algn="l" rtl="0">
              <a:spcBef>
                <a:spcPts val="0"/>
              </a:spcBef>
              <a:spcAft>
                <a:spcPts val="0"/>
              </a:spcAft>
              <a:buNone/>
            </a:pPr>
            <a:endParaRPr sz="1400">
              <a:solidFill>
                <a:schemeClr val="dk1"/>
              </a:solidFill>
              <a:latin typeface="Bookman Old Style"/>
              <a:ea typeface="Bookman Old Style"/>
              <a:cs typeface="Bookman Old Style"/>
              <a:sym typeface="Bookman Old Styl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Shape 199" descr="A close up of a door&#10;&#10;Description generated with high confidence"/>
          <p:cNvPicPr preferRelativeResize="0"/>
          <p:nvPr/>
        </p:nvPicPr>
        <p:blipFill rotWithShape="1">
          <a:blip r:embed="rId3">
            <a:alphaModFix/>
          </a:blip>
          <a:srcRect/>
          <a:stretch/>
        </p:blipFill>
        <p:spPr>
          <a:xfrm>
            <a:off x="1503" y="293"/>
            <a:ext cx="9140992" cy="5142913"/>
          </a:xfrm>
          <a:prstGeom prst="rect">
            <a:avLst/>
          </a:prstGeom>
          <a:noFill/>
          <a:ln>
            <a:noFill/>
          </a:ln>
        </p:spPr>
      </p:pic>
      <p:sp>
        <p:nvSpPr>
          <p:cNvPr id="200" name="Shape 200"/>
          <p:cNvSpPr txBox="1"/>
          <p:nvPr/>
        </p:nvSpPr>
        <p:spPr>
          <a:xfrm>
            <a:off x="115843" y="184181"/>
            <a:ext cx="4069901" cy="5309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a:solidFill>
                  <a:schemeClr val="dk1"/>
                </a:solidFill>
                <a:latin typeface="UnifrakturMaguntia"/>
                <a:ea typeface="UnifrakturMaguntia"/>
                <a:cs typeface="UnifrakturMaguntia"/>
                <a:sym typeface="UnifrakturMaguntia"/>
              </a:rPr>
              <a:t>Chapter 3: What &amp; When</a:t>
            </a:r>
            <a:endParaRPr sz="1100">
              <a:latin typeface="UnifrakturMaguntia"/>
              <a:ea typeface="UnifrakturMaguntia"/>
              <a:cs typeface="UnifrakturMaguntia"/>
              <a:sym typeface="UnifrakturMaguntia"/>
            </a:endParaRPr>
          </a:p>
        </p:txBody>
      </p:sp>
      <p:sp>
        <p:nvSpPr>
          <p:cNvPr id="201" name="Shape 201"/>
          <p:cNvSpPr txBox="1"/>
          <p:nvPr/>
        </p:nvSpPr>
        <p:spPr>
          <a:xfrm>
            <a:off x="219894" y="969819"/>
            <a:ext cx="4494402" cy="311623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solidFill>
                  <a:schemeClr val="dk1"/>
                </a:solidFill>
                <a:latin typeface="Bookman Old Style"/>
                <a:ea typeface="Bookman Old Style"/>
                <a:cs typeface="Bookman Old Style"/>
                <a:sym typeface="Bookman Old Style"/>
              </a:rPr>
              <a:t>Periodical Reports</a:t>
            </a:r>
            <a:endParaRPr sz="1100"/>
          </a:p>
          <a:p>
            <a:pPr marL="254000" marR="0" lvl="0" indent="-2540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Communicate historical baselines </a:t>
            </a:r>
            <a:endParaRPr sz="1100"/>
          </a:p>
          <a:p>
            <a:pPr marL="0" marR="0" lvl="0" indent="0" algn="l" rtl="0">
              <a:spcBef>
                <a:spcPts val="0"/>
              </a:spcBef>
              <a:spcAft>
                <a:spcPts val="0"/>
              </a:spcAft>
              <a:buNone/>
            </a:pPr>
            <a:r>
              <a:rPr lang="en" sz="1800">
                <a:solidFill>
                  <a:schemeClr val="dk1"/>
                </a:solidFill>
                <a:latin typeface="Bookman Old Style"/>
                <a:ea typeface="Bookman Old Style"/>
                <a:cs typeface="Bookman Old Style"/>
                <a:sym typeface="Bookman Old Style"/>
              </a:rPr>
              <a:t>    &amp; inform action</a:t>
            </a:r>
            <a:endParaRPr sz="1400">
              <a:solidFill>
                <a:schemeClr val="dk1"/>
              </a:solidFill>
              <a:latin typeface="Calibri"/>
              <a:ea typeface="Calibri"/>
              <a:cs typeface="Calibri"/>
              <a:sym typeface="Calibri"/>
            </a:endParaRPr>
          </a:p>
          <a:p>
            <a:pPr marL="254000" marR="0" lvl="0" indent="-139700" algn="l" rtl="0">
              <a:spcBef>
                <a:spcPts val="0"/>
              </a:spcBef>
              <a:spcAft>
                <a:spcPts val="0"/>
              </a:spcAft>
              <a:buClr>
                <a:schemeClr val="dk1"/>
              </a:buClr>
              <a:buSzPts val="1800"/>
              <a:buFont typeface="Calibri"/>
              <a:buNone/>
            </a:pPr>
            <a:endParaRPr sz="180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1800" b="1">
                <a:solidFill>
                  <a:schemeClr val="dk1"/>
                </a:solidFill>
                <a:latin typeface="Bookman Old Style"/>
                <a:ea typeface="Bookman Old Style"/>
                <a:cs typeface="Bookman Old Style"/>
                <a:sym typeface="Bookman Old Style"/>
              </a:rPr>
              <a:t>Weekly: </a:t>
            </a:r>
            <a:endParaRPr sz="1100"/>
          </a:p>
          <a:p>
            <a:pPr marL="254000" marR="0" lvl="0" indent="-2540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Overdues/Long Overdue</a:t>
            </a:r>
            <a:endParaRPr sz="1100"/>
          </a:p>
          <a:p>
            <a:pPr marL="254000" marR="0" lvl="0" indent="-2540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Customer notified via e-mail</a:t>
            </a:r>
            <a:endParaRPr sz="1100"/>
          </a:p>
          <a:p>
            <a:pPr marL="0" marR="0" lvl="0" indent="0" algn="l" rtl="0">
              <a:spcBef>
                <a:spcPts val="0"/>
              </a:spcBef>
              <a:spcAft>
                <a:spcPts val="0"/>
              </a:spcAft>
              <a:buNone/>
            </a:pPr>
            <a:endParaRPr sz="180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1800" b="1">
                <a:solidFill>
                  <a:schemeClr val="dk1"/>
                </a:solidFill>
                <a:latin typeface="Bookman Old Style"/>
                <a:ea typeface="Bookman Old Style"/>
                <a:cs typeface="Bookman Old Style"/>
                <a:sym typeface="Bookman Old Style"/>
              </a:rPr>
              <a:t>Monthly: </a:t>
            </a:r>
            <a:endParaRPr sz="1100"/>
          </a:p>
          <a:p>
            <a:pPr marL="254000" marR="0" lvl="0" indent="-2540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Number of Requests</a:t>
            </a:r>
            <a:endParaRPr sz="1100"/>
          </a:p>
          <a:p>
            <a:pPr marL="254000" marR="0" lvl="0" indent="-2540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Expenditures </a:t>
            </a:r>
            <a:r>
              <a:rPr lang="en" sz="1400">
                <a:solidFill>
                  <a:schemeClr val="dk1"/>
                </a:solidFill>
                <a:latin typeface="Bookman Old Style"/>
                <a:ea typeface="Bookman Old Style"/>
                <a:cs typeface="Bookman Old Style"/>
                <a:sym typeface="Bookman Old Style"/>
              </a:rPr>
              <a:t>(e.g. IFM, GETIT, Reprints)</a:t>
            </a:r>
            <a:endParaRPr sz="1100"/>
          </a:p>
        </p:txBody>
      </p:sp>
      <p:sp>
        <p:nvSpPr>
          <p:cNvPr id="202" name="Shape 202"/>
          <p:cNvSpPr txBox="1"/>
          <p:nvPr/>
        </p:nvSpPr>
        <p:spPr>
          <a:xfrm>
            <a:off x="5034586" y="497343"/>
            <a:ext cx="3957506" cy="443198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solidFill>
                  <a:schemeClr val="dk1"/>
                </a:solidFill>
                <a:latin typeface="Bookman Old Style"/>
                <a:ea typeface="Bookman Old Style"/>
                <a:cs typeface="Bookman Old Style"/>
                <a:sym typeface="Bookman Old Style"/>
              </a:rPr>
              <a:t>Semi-Annually or Annually:</a:t>
            </a:r>
            <a:endParaRPr sz="1100"/>
          </a:p>
          <a:p>
            <a:pPr marL="254000" marR="0" lvl="0" indent="-2540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Overdue @ end of term</a:t>
            </a:r>
            <a:endParaRPr sz="1100"/>
          </a:p>
          <a:p>
            <a:pPr marL="254000" marR="0" lvl="0" indent="-2540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Number of requests</a:t>
            </a:r>
            <a:endParaRPr sz="1100"/>
          </a:p>
          <a:p>
            <a:pPr marL="254000" marR="0" lvl="0" indent="-2540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Top Lenders</a:t>
            </a:r>
            <a:endParaRPr sz="1100"/>
          </a:p>
          <a:p>
            <a:pPr marL="254000" marR="0" lvl="0" indent="-2540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Turn around time</a:t>
            </a:r>
            <a:endParaRPr sz="1100"/>
          </a:p>
          <a:p>
            <a:pPr marL="254000" marR="0" lvl="0" indent="-2540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Busiest times</a:t>
            </a:r>
            <a:endParaRPr sz="1100"/>
          </a:p>
          <a:p>
            <a:pPr marL="254000" marR="0" lvl="0" indent="-2540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Requests from consortia</a:t>
            </a:r>
            <a:endParaRPr sz="1100"/>
          </a:p>
          <a:p>
            <a:pPr marL="254000" marR="0" lvl="0" indent="-2540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Analyzation of details</a:t>
            </a:r>
            <a:endParaRPr sz="1100"/>
          </a:p>
          <a:p>
            <a:pPr marL="254000" marR="0" lvl="0" indent="-2540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Deliveries</a:t>
            </a:r>
            <a:endParaRPr sz="1100"/>
          </a:p>
          <a:p>
            <a:pPr marL="254000" marR="0" lvl="0" indent="-2540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Most requested journal</a:t>
            </a:r>
            <a:endParaRPr sz="1100"/>
          </a:p>
          <a:p>
            <a:pPr marL="254000" marR="0" lvl="0" indent="-254000" algn="l" rtl="0">
              <a:spcBef>
                <a:spcPts val="0"/>
              </a:spcBef>
              <a:spcAft>
                <a:spcPts val="0"/>
              </a:spcAft>
              <a:buClr>
                <a:schemeClr val="dk1"/>
              </a:buClr>
              <a:buSzPts val="1800"/>
              <a:buFont typeface="Bookman Old Style"/>
              <a:buChar char="•"/>
            </a:pPr>
            <a:r>
              <a:rPr lang="en" sz="1800" u="sng">
                <a:solidFill>
                  <a:schemeClr val="hlink"/>
                </a:solidFill>
                <a:latin typeface="Bookman Old Style"/>
                <a:ea typeface="Bookman Old Style"/>
                <a:cs typeface="Bookman Old Style"/>
                <a:sym typeface="Bookman Old Style"/>
                <a:hlinkClick r:id="rId4"/>
              </a:rPr>
              <a:t>IPEDS stats</a:t>
            </a:r>
            <a:r>
              <a:rPr lang="en" sz="1800">
                <a:solidFill>
                  <a:schemeClr val="dk1"/>
                </a:solidFill>
                <a:latin typeface="Bookman Old Style"/>
                <a:ea typeface="Bookman Old Style"/>
                <a:cs typeface="Bookman Old Style"/>
                <a:sym typeface="Bookman Old Style"/>
              </a:rPr>
              <a:t> </a:t>
            </a:r>
            <a:r>
              <a:rPr lang="en" sz="1400">
                <a:solidFill>
                  <a:schemeClr val="dk1"/>
                </a:solidFill>
                <a:latin typeface="Bookman Old Style"/>
                <a:ea typeface="Bookman Old Style"/>
                <a:cs typeface="Bookman Old Style"/>
                <a:sym typeface="Bookman Old Style"/>
              </a:rPr>
              <a:t>(Integrated Postsecondary Education Data System)</a:t>
            </a:r>
            <a:endParaRPr sz="1800">
              <a:solidFill>
                <a:schemeClr val="dk1"/>
              </a:solidFill>
              <a:latin typeface="Bookman Old Style"/>
              <a:ea typeface="Bookman Old Style"/>
              <a:cs typeface="Bookman Old Style"/>
              <a:sym typeface="Bookman Old Style"/>
            </a:endParaRPr>
          </a:p>
          <a:p>
            <a:pPr marL="254000" marR="0" lvl="0" indent="-254000" algn="l" rtl="0">
              <a:spcBef>
                <a:spcPts val="0"/>
              </a:spcBef>
              <a:spcAft>
                <a:spcPts val="0"/>
              </a:spcAft>
              <a:buClr>
                <a:schemeClr val="dk1"/>
              </a:buClr>
              <a:buSzPts val="1800"/>
              <a:buFont typeface="Bookman Old Style"/>
              <a:buChar char="•"/>
            </a:pPr>
            <a:r>
              <a:rPr lang="en" sz="1800" u="sng">
                <a:solidFill>
                  <a:schemeClr val="hlink"/>
                </a:solidFill>
                <a:latin typeface="Bookman Old Style"/>
                <a:ea typeface="Bookman Old Style"/>
                <a:cs typeface="Bookman Old Style"/>
                <a:sym typeface="Bookman Old Style"/>
                <a:hlinkClick r:id="rId5"/>
              </a:rPr>
              <a:t>ACRL stats</a:t>
            </a:r>
            <a:r>
              <a:rPr lang="en" sz="1800">
                <a:solidFill>
                  <a:schemeClr val="dk1"/>
                </a:solidFill>
                <a:latin typeface="Bookman Old Style"/>
                <a:ea typeface="Bookman Old Style"/>
                <a:cs typeface="Bookman Old Style"/>
                <a:sym typeface="Bookman Old Style"/>
              </a:rPr>
              <a:t> </a:t>
            </a:r>
            <a:r>
              <a:rPr lang="en" sz="1400">
                <a:solidFill>
                  <a:schemeClr val="dk1"/>
                </a:solidFill>
                <a:latin typeface="Bookman Old Style"/>
                <a:ea typeface="Bookman Old Style"/>
                <a:cs typeface="Bookman Old Style"/>
                <a:sym typeface="Bookman Old Style"/>
              </a:rPr>
              <a:t>(Academic Library Statistics for Association of College &amp; Research Libraries) </a:t>
            </a:r>
            <a:endParaRPr sz="1100"/>
          </a:p>
          <a:p>
            <a:pPr marL="0" marR="0" lvl="0" indent="0" algn="l" rtl="0">
              <a:spcBef>
                <a:spcPts val="0"/>
              </a:spcBef>
              <a:spcAft>
                <a:spcPts val="0"/>
              </a:spcAft>
              <a:buNone/>
            </a:pPr>
            <a:endParaRPr sz="1800">
              <a:solidFill>
                <a:schemeClr val="dk1"/>
              </a:solidFill>
              <a:latin typeface="Bookman Old Style"/>
              <a:ea typeface="Bookman Old Style"/>
              <a:cs typeface="Bookman Old Style"/>
              <a:sym typeface="Bookman Old Styl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Shape 208" descr="A close up of a door&#10;&#10;Description generated with high confidence"/>
          <p:cNvPicPr preferRelativeResize="0"/>
          <p:nvPr/>
        </p:nvPicPr>
        <p:blipFill rotWithShape="1">
          <a:blip r:embed="rId3">
            <a:alphaModFix/>
          </a:blip>
          <a:srcRect/>
          <a:stretch/>
        </p:blipFill>
        <p:spPr>
          <a:xfrm>
            <a:off x="1503" y="293"/>
            <a:ext cx="9140992" cy="5142913"/>
          </a:xfrm>
          <a:prstGeom prst="rect">
            <a:avLst/>
          </a:prstGeom>
          <a:noFill/>
          <a:ln>
            <a:noFill/>
          </a:ln>
        </p:spPr>
      </p:pic>
      <p:sp>
        <p:nvSpPr>
          <p:cNvPr id="209" name="Shape 209"/>
          <p:cNvSpPr txBox="1"/>
          <p:nvPr/>
        </p:nvSpPr>
        <p:spPr>
          <a:xfrm>
            <a:off x="115843" y="184181"/>
            <a:ext cx="4069901" cy="5309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a:solidFill>
                  <a:schemeClr val="dk1"/>
                </a:solidFill>
                <a:latin typeface="UnifrakturMaguntia"/>
                <a:ea typeface="UnifrakturMaguntia"/>
                <a:cs typeface="UnifrakturMaguntia"/>
                <a:sym typeface="UnifrakturMaguntia"/>
              </a:rPr>
              <a:t>Chapter 3: What &amp; When</a:t>
            </a:r>
            <a:endParaRPr sz="1100">
              <a:latin typeface="UnifrakturMaguntia"/>
              <a:ea typeface="UnifrakturMaguntia"/>
              <a:cs typeface="UnifrakturMaguntia"/>
              <a:sym typeface="UnifrakturMaguntia"/>
            </a:endParaRPr>
          </a:p>
        </p:txBody>
      </p:sp>
      <p:sp>
        <p:nvSpPr>
          <p:cNvPr id="210" name="Shape 210"/>
          <p:cNvSpPr txBox="1"/>
          <p:nvPr/>
        </p:nvSpPr>
        <p:spPr>
          <a:xfrm>
            <a:off x="165979" y="708607"/>
            <a:ext cx="3957506" cy="2285241"/>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1800" b="1">
                <a:solidFill>
                  <a:schemeClr val="dk1"/>
                </a:solidFill>
                <a:latin typeface="Bookman Old Style"/>
                <a:ea typeface="Bookman Old Style"/>
                <a:cs typeface="Bookman Old Style"/>
                <a:sym typeface="Bookman Old Style"/>
              </a:rPr>
              <a:t>As Needed/Special: </a:t>
            </a:r>
            <a:endParaRPr sz="1100"/>
          </a:p>
          <a:p>
            <a:pPr marL="254000" marR="0" lvl="0" indent="-2540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Track a new service/tool (e.g. database or ALMA)</a:t>
            </a:r>
            <a:endParaRPr sz="1100"/>
          </a:p>
          <a:p>
            <a:pPr marL="254000" marR="0" lvl="0" indent="-2540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Value of specific services (e.g. ROI for IDS)</a:t>
            </a:r>
            <a:endParaRPr sz="1100"/>
          </a:p>
          <a:p>
            <a:pPr marL="254000" marR="0" lvl="0" indent="-254000" algn="l" rtl="0">
              <a:spcBef>
                <a:spcPts val="0"/>
              </a:spcBef>
              <a:spcAft>
                <a:spcPts val="0"/>
              </a:spcAft>
              <a:buClr>
                <a:schemeClr val="dk1"/>
              </a:buClr>
              <a:buSzPts val="1800"/>
              <a:buFont typeface="Bookman Old Style"/>
              <a:buChar char="•"/>
            </a:pPr>
            <a:r>
              <a:rPr lang="en" sz="1800">
                <a:solidFill>
                  <a:schemeClr val="dk1"/>
                </a:solidFill>
                <a:latin typeface="Bookman Old Style"/>
                <a:ea typeface="Bookman Old Style"/>
                <a:cs typeface="Bookman Old Style"/>
                <a:sym typeface="Bookman Old Style"/>
              </a:rPr>
              <a:t>For academics: impact on student success</a:t>
            </a:r>
            <a:endParaRPr sz="1100"/>
          </a:p>
        </p:txBody>
      </p:sp>
      <p:pic>
        <p:nvPicPr>
          <p:cNvPr id="211" name="Shape 211"/>
          <p:cNvPicPr preferRelativeResize="0"/>
          <p:nvPr/>
        </p:nvPicPr>
        <p:blipFill rotWithShape="1">
          <a:blip r:embed="rId4">
            <a:alphaModFix/>
          </a:blip>
          <a:srcRect/>
          <a:stretch/>
        </p:blipFill>
        <p:spPr>
          <a:xfrm>
            <a:off x="4887952" y="4550"/>
            <a:ext cx="2042976" cy="5134398"/>
          </a:xfrm>
          <a:prstGeom prst="rect">
            <a:avLst/>
          </a:prstGeom>
          <a:noFill/>
          <a:ln>
            <a:noFill/>
          </a:ln>
        </p:spPr>
      </p:pic>
      <p:sp>
        <p:nvSpPr>
          <p:cNvPr id="212" name="Shape 212"/>
          <p:cNvSpPr txBox="1"/>
          <p:nvPr/>
        </p:nvSpPr>
        <p:spPr>
          <a:xfrm>
            <a:off x="7133036" y="1713669"/>
            <a:ext cx="1616977" cy="173124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Bookman Old Style"/>
                <a:ea typeface="Bookman Old Style"/>
                <a:cs typeface="Bookman Old Style"/>
                <a:sym typeface="Bookman Old Style"/>
              </a:rPr>
              <a:t>Special report for reference Librarians at Ithaca College</a:t>
            </a:r>
            <a:endParaRPr sz="1100"/>
          </a:p>
          <a:p>
            <a:pPr marL="0" marR="0" lvl="0" indent="0" algn="l" rtl="0">
              <a:spcBef>
                <a:spcPts val="0"/>
              </a:spcBef>
              <a:spcAft>
                <a:spcPts val="0"/>
              </a:spcAft>
              <a:buNone/>
            </a:pPr>
            <a:endParaRPr sz="140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1400">
                <a:solidFill>
                  <a:schemeClr val="dk1"/>
                </a:solidFill>
                <a:latin typeface="Bookman Old Style"/>
                <a:ea typeface="Bookman Old Style"/>
                <a:cs typeface="Bookman Old Style"/>
                <a:sym typeface="Bookman Old Style"/>
              </a:rPr>
              <a:t>Infographic generated using canva.com</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Shape 218" descr="A close up of a door&#10;&#10;Description generated with high confidence"/>
          <p:cNvPicPr preferRelativeResize="0"/>
          <p:nvPr/>
        </p:nvPicPr>
        <p:blipFill rotWithShape="1">
          <a:blip r:embed="rId3">
            <a:alphaModFix/>
          </a:blip>
          <a:srcRect/>
          <a:stretch/>
        </p:blipFill>
        <p:spPr>
          <a:xfrm>
            <a:off x="0" y="0"/>
            <a:ext cx="9140992" cy="5142913"/>
          </a:xfrm>
          <a:prstGeom prst="rect">
            <a:avLst/>
          </a:prstGeom>
          <a:noFill/>
          <a:ln>
            <a:noFill/>
          </a:ln>
        </p:spPr>
      </p:pic>
      <p:sp>
        <p:nvSpPr>
          <p:cNvPr id="219" name="Shape 219"/>
          <p:cNvSpPr txBox="1"/>
          <p:nvPr/>
        </p:nvSpPr>
        <p:spPr>
          <a:xfrm>
            <a:off x="316942" y="710031"/>
            <a:ext cx="4261608" cy="3993401"/>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Reports informing change/manage workflows</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Request by day/time</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Staff activity</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Costing out ILL (e.g. cost per use)</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Reasons for cancellations</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Top lenders/borrowers (custom holdings/partnerships</a:t>
            </a:r>
            <a:endParaRPr sz="1100"/>
          </a:p>
          <a:p>
            <a:pPr marL="0" marR="0" lvl="0" indent="0" algn="l" rtl="0">
              <a:spcBef>
                <a:spcPts val="0"/>
              </a:spcBef>
              <a:spcAft>
                <a:spcPts val="0"/>
              </a:spcAft>
              <a:buNone/>
            </a:pPr>
            <a:endParaRPr sz="1500" b="1">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Reports to help collaborate: </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Cancelled—”Not on Shelf”</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Most requested</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Copyright</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By user department</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Who uses ILL e.g. staff v faculty/departments</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Group Statistics in OCLC</a:t>
            </a:r>
            <a:endParaRPr sz="1100"/>
          </a:p>
        </p:txBody>
      </p:sp>
      <p:sp>
        <p:nvSpPr>
          <p:cNvPr id="220" name="Shape 220"/>
          <p:cNvSpPr txBox="1"/>
          <p:nvPr/>
        </p:nvSpPr>
        <p:spPr>
          <a:xfrm>
            <a:off x="4816744" y="713578"/>
            <a:ext cx="4328719" cy="353173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Identify Common Themes</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Quantity of Requests</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Quality of Service (e.g. turnaround)</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Housekeeping</a:t>
            </a:r>
            <a:endParaRPr sz="1100"/>
          </a:p>
          <a:p>
            <a:pPr marL="254000" marR="0" lvl="0" indent="-152400" algn="l" rtl="0">
              <a:spcBef>
                <a:spcPts val="0"/>
              </a:spcBef>
              <a:spcAft>
                <a:spcPts val="0"/>
              </a:spcAft>
              <a:buClr>
                <a:schemeClr val="dk1"/>
              </a:buClr>
              <a:buSzPts val="1500"/>
              <a:buFont typeface="Calibri"/>
              <a:buNone/>
            </a:pPr>
            <a:endParaRPr sz="150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Borrowing: </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Picked up from shelf?</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Collection development/serials</a:t>
            </a:r>
            <a:endParaRPr sz="1100"/>
          </a:p>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
            </a:r>
            <a:br>
              <a:rPr lang="en" sz="1500" b="1">
                <a:solidFill>
                  <a:schemeClr val="dk1"/>
                </a:solidFill>
                <a:latin typeface="Bookman Old Style"/>
                <a:ea typeface="Bookman Old Style"/>
                <a:cs typeface="Bookman Old Style"/>
                <a:sym typeface="Bookman Old Style"/>
              </a:rPr>
            </a:br>
            <a:r>
              <a:rPr lang="en" sz="1500" b="1">
                <a:solidFill>
                  <a:schemeClr val="dk1"/>
                </a:solidFill>
                <a:latin typeface="Bookman Old Style"/>
                <a:ea typeface="Bookman Old Style"/>
                <a:cs typeface="Bookman Old Style"/>
                <a:sym typeface="Bookman Old Style"/>
              </a:rPr>
              <a:t>Lending: </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Reason for No</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Deflection Statistics</a:t>
            </a:r>
            <a:endParaRPr sz="1100"/>
          </a:p>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
            </a:r>
            <a:br>
              <a:rPr lang="en" sz="1500" b="1">
                <a:solidFill>
                  <a:schemeClr val="dk1"/>
                </a:solidFill>
                <a:latin typeface="Bookman Old Style"/>
                <a:ea typeface="Bookman Old Style"/>
                <a:cs typeface="Bookman Old Style"/>
                <a:sym typeface="Bookman Old Style"/>
              </a:rPr>
            </a:br>
            <a:r>
              <a:rPr lang="en" sz="1500" b="1">
                <a:solidFill>
                  <a:schemeClr val="dk1"/>
                </a:solidFill>
                <a:latin typeface="Bookman Old Style"/>
                <a:ea typeface="Bookman Old Style"/>
                <a:cs typeface="Bookman Old Style"/>
                <a:sym typeface="Bookman Old Style"/>
              </a:rPr>
              <a:t>Document Delivery: </a:t>
            </a:r>
            <a:endParaRPr sz="1100"/>
          </a:p>
          <a:p>
            <a:pPr marL="254000" marR="0" lvl="0" indent="-247650" algn="l" rtl="0">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Cited-in data, etc. </a:t>
            </a:r>
            <a:endParaRPr sz="1100"/>
          </a:p>
        </p:txBody>
      </p:sp>
      <p:sp>
        <p:nvSpPr>
          <p:cNvPr id="221" name="Shape 221"/>
          <p:cNvSpPr txBox="1"/>
          <p:nvPr/>
        </p:nvSpPr>
        <p:spPr>
          <a:xfrm>
            <a:off x="321750" y="297454"/>
            <a:ext cx="3668086" cy="30008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Bookman Old Style"/>
                <a:ea typeface="Bookman Old Style"/>
                <a:cs typeface="Bookman Old Style"/>
                <a:sym typeface="Bookman Old Style"/>
              </a:rPr>
              <a:t>Telling ILL's Story</a:t>
            </a:r>
            <a:endParaRPr sz="11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1008</Words>
  <Application>Microsoft Office PowerPoint</Application>
  <PresentationFormat>On-screen Show (16:9)</PresentationFormat>
  <Paragraphs>329</Paragraphs>
  <Slides>19</Slides>
  <Notes>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Quattrocento Sans</vt:lpstr>
      <vt:lpstr>UnifrakturMaguntia</vt:lpstr>
      <vt:lpstr>Bookman Old Style</vt:lpstr>
      <vt:lpstr>Arial</vt:lpstr>
      <vt:lpstr>Calibri</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J Acker</dc:creator>
  <cp:lastModifiedBy>Jennifer J Acker</cp:lastModifiedBy>
  <cp:revision>1</cp:revision>
  <dcterms:modified xsi:type="dcterms:W3CDTF">2018-05-08T19:07:50Z</dcterms:modified>
</cp:coreProperties>
</file>